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60" r:id="rId4"/>
    <p:sldId id="262" r:id="rId5"/>
    <p:sldId id="263" r:id="rId6"/>
    <p:sldId id="264" r:id="rId7"/>
    <p:sldId id="265" r:id="rId8"/>
    <p:sldId id="266" r:id="rId9"/>
    <p:sldId id="267" r:id="rId10"/>
    <p:sldId id="268" r:id="rId11"/>
    <p:sldId id="280" r:id="rId12"/>
    <p:sldId id="269" r:id="rId13"/>
    <p:sldId id="270" r:id="rId14"/>
    <p:sldId id="271" r:id="rId15"/>
    <p:sldId id="272" r:id="rId16"/>
    <p:sldId id="273" r:id="rId17"/>
    <p:sldId id="274" r:id="rId18"/>
    <p:sldId id="277" r:id="rId19"/>
    <p:sldId id="279" r:id="rId20"/>
    <p:sldId id="278" r:id="rId21"/>
    <p:sldId id="284" r:id="rId22"/>
    <p:sldId id="283" r:id="rId23"/>
    <p:sldId id="28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4" autoAdjust="0"/>
    <p:restoredTop sz="83135" autoAdjust="0"/>
  </p:normalViewPr>
  <p:slideViewPr>
    <p:cSldViewPr snapToGrid="0">
      <p:cViewPr varScale="1">
        <p:scale>
          <a:sx n="94" d="100"/>
          <a:sy n="94"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24E44-2AA0-4A84-9F11-E3800AEDC111}" type="datetimeFigureOut">
              <a:rPr lang="zh-CN" altLang="en-US" smtClean="0"/>
              <a:t>2020/6/27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1D2A5-BC16-4863-AF59-24C4AF3E8C6E}" type="slidenum">
              <a:rPr lang="zh-CN" altLang="en-US" smtClean="0"/>
              <a:t>‹#›</a:t>
            </a:fld>
            <a:endParaRPr lang="zh-CN" altLang="en-US"/>
          </a:p>
        </p:txBody>
      </p:sp>
    </p:spTree>
    <p:extLst>
      <p:ext uri="{BB962C8B-B14F-4D97-AF65-F5344CB8AC3E}">
        <p14:creationId xmlns:p14="http://schemas.microsoft.com/office/powerpoint/2010/main" val="279163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adversary-&gt;attacker</a:t>
            </a:r>
            <a:endParaRPr lang="zh-CN" altLang="en-US" dirty="0"/>
          </a:p>
        </p:txBody>
      </p:sp>
      <p:sp>
        <p:nvSpPr>
          <p:cNvPr id="4" name="灯片编号占位符 3"/>
          <p:cNvSpPr>
            <a:spLocks noGrp="1"/>
          </p:cNvSpPr>
          <p:nvPr>
            <p:ph type="sldNum" sz="quarter" idx="10"/>
          </p:nvPr>
        </p:nvSpPr>
        <p:spPr/>
        <p:txBody>
          <a:bodyPr/>
          <a:lstStyle/>
          <a:p>
            <a:fld id="{5BA1D2A5-BC16-4863-AF59-24C4AF3E8C6E}" type="slidenum">
              <a:rPr lang="zh-CN" altLang="en-US" smtClean="0"/>
              <a:t>3</a:t>
            </a:fld>
            <a:endParaRPr lang="zh-CN" altLang="en-US"/>
          </a:p>
        </p:txBody>
      </p:sp>
    </p:spTree>
    <p:extLst>
      <p:ext uri="{BB962C8B-B14F-4D97-AF65-F5344CB8AC3E}">
        <p14:creationId xmlns:p14="http://schemas.microsoft.com/office/powerpoint/2010/main" val="157485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pPr>
            <a:r>
              <a:rPr lang="en-US" altLang="zh-CN" sz="1200" dirty="0" smtClean="0">
                <a:solidFill>
                  <a:schemeClr val="tx2"/>
                </a:solidFill>
              </a:rPr>
              <a:t>Bluetooth low energy (BLE) is wireless personal short-range network technology.</a:t>
            </a:r>
          </a:p>
          <a:p>
            <a:pPr>
              <a:lnSpc>
                <a:spcPct val="100000"/>
              </a:lnSpc>
            </a:pPr>
            <a:r>
              <a:rPr lang="en-US" altLang="zh-CN" sz="1200" dirty="0" smtClean="0">
                <a:solidFill>
                  <a:schemeClr val="tx2"/>
                </a:solidFill>
              </a:rPr>
              <a:t>We embed privacy policies into BLE advertising messages, which are periodically broadcasted.</a:t>
            </a:r>
          </a:p>
          <a:p>
            <a:endParaRPr lang="zh-CN" altLang="en-US" dirty="0"/>
          </a:p>
        </p:txBody>
      </p:sp>
      <p:sp>
        <p:nvSpPr>
          <p:cNvPr id="4" name="灯片编号占位符 3"/>
          <p:cNvSpPr>
            <a:spLocks noGrp="1"/>
          </p:cNvSpPr>
          <p:nvPr>
            <p:ph type="sldNum" sz="quarter" idx="10"/>
          </p:nvPr>
        </p:nvSpPr>
        <p:spPr/>
        <p:txBody>
          <a:bodyPr/>
          <a:lstStyle/>
          <a:p>
            <a:fld id="{5BA1D2A5-BC16-4863-AF59-24C4AF3E8C6E}" type="slidenum">
              <a:rPr lang="zh-CN" altLang="en-US" smtClean="0"/>
              <a:t>7</a:t>
            </a:fld>
            <a:endParaRPr lang="zh-CN" altLang="en-US"/>
          </a:p>
        </p:txBody>
      </p:sp>
    </p:spTree>
    <p:extLst>
      <p:ext uri="{BB962C8B-B14F-4D97-AF65-F5344CB8AC3E}">
        <p14:creationId xmlns:p14="http://schemas.microsoft.com/office/powerpoint/2010/main" val="116835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A1D2A5-BC16-4863-AF59-24C4AF3E8C6E}" type="slidenum">
              <a:rPr lang="zh-CN" altLang="en-US" smtClean="0"/>
              <a:t>12</a:t>
            </a:fld>
            <a:endParaRPr lang="zh-CN" altLang="en-US"/>
          </a:p>
        </p:txBody>
      </p:sp>
    </p:spTree>
    <p:extLst>
      <p:ext uri="{BB962C8B-B14F-4D97-AF65-F5344CB8AC3E}">
        <p14:creationId xmlns:p14="http://schemas.microsoft.com/office/powerpoint/2010/main" val="40149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Bob's face might be captured by others in different orientations. Accuracy would be very low if the face orientation of Bob in the photo is much different from that used by Bob to build his profile. </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BA1D2A5-BC16-4863-AF59-24C4AF3E8C6E}" type="slidenum">
              <a:rPr lang="zh-CN" altLang="en-US" smtClean="0"/>
              <a:t>13</a:t>
            </a:fld>
            <a:endParaRPr lang="zh-CN" altLang="en-US"/>
          </a:p>
        </p:txBody>
      </p:sp>
    </p:spTree>
    <p:extLst>
      <p:ext uri="{BB962C8B-B14F-4D97-AF65-F5344CB8AC3E}">
        <p14:creationId xmlns:p14="http://schemas.microsoft.com/office/powerpoint/2010/main" val="2706111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
            <a:ext cx="12192000" cy="6858000"/>
          </a:xfrm>
          <a:prstGeom prst="rect">
            <a:avLst/>
          </a:prstGeom>
        </p:spPr>
      </p:pic>
      <p:sp>
        <p:nvSpPr>
          <p:cNvPr id="3075" name="Rectangle 3"/>
          <p:cNvSpPr>
            <a:spLocks noGrp="1" noChangeArrowheads="1"/>
          </p:cNvSpPr>
          <p:nvPr>
            <p:ph type="subTitle" idx="1"/>
          </p:nvPr>
        </p:nvSpPr>
        <p:spPr>
          <a:xfrm>
            <a:off x="3433234" y="3803659"/>
            <a:ext cx="5325533" cy="431800"/>
          </a:xfrm>
        </p:spPr>
        <p:txBody>
          <a:bodyPr/>
          <a:lstStyle>
            <a:lvl1pPr marL="0" indent="0" algn="ctr">
              <a:buFontTx/>
              <a:buNone/>
              <a:defRPr sz="1600">
                <a:solidFill>
                  <a:schemeClr val="bg1"/>
                </a:solidFill>
              </a:defRPr>
            </a:lvl1pPr>
          </a:lstStyle>
          <a:p>
            <a:pPr lvl="0"/>
            <a:r>
              <a:rPr lang="zh-CN" altLang="en-US" noProof="0" smtClean="0"/>
              <a:t>单击以编辑母版副标题样式</a:t>
            </a:r>
          </a:p>
        </p:txBody>
      </p:sp>
      <p:sp>
        <p:nvSpPr>
          <p:cNvPr id="5" name="Rectangle 4"/>
          <p:cNvSpPr>
            <a:spLocks noGrp="1" noChangeArrowheads="1"/>
          </p:cNvSpPr>
          <p:nvPr>
            <p:ph type="dt" sz="half" idx="10"/>
          </p:nvPr>
        </p:nvSpPr>
        <p:spPr/>
        <p:txBody>
          <a:bodyPr/>
          <a:lstStyle>
            <a:lvl1pPr>
              <a:defRPr>
                <a:solidFill>
                  <a:schemeClr val="bg1"/>
                </a:solidFill>
              </a:defRPr>
            </a:lvl1pPr>
          </a:lstStyle>
          <a:p>
            <a:fld id="{40FF995A-BB76-475A-82BA-89950A81C453}" type="datetimeFigureOut">
              <a:rPr lang="zh-CN" altLang="en-US" smtClean="0"/>
              <a:t>2020/6/27</a:t>
            </a:fld>
            <a:endParaRPr lang="zh-CN" altLang="en-US"/>
          </a:p>
        </p:txBody>
      </p:sp>
      <p:sp>
        <p:nvSpPr>
          <p:cNvPr id="6" name="Rectangle 5"/>
          <p:cNvSpPr>
            <a:spLocks noGrp="1" noChangeArrowheads="1"/>
          </p:cNvSpPr>
          <p:nvPr>
            <p:ph type="ftr" sz="quarter" idx="11"/>
          </p:nvPr>
        </p:nvSpPr>
        <p:spPr/>
        <p:txBody>
          <a:bodyPr/>
          <a:lstStyle>
            <a:lvl1pPr>
              <a:defRPr>
                <a:solidFill>
                  <a:schemeClr val="bg1"/>
                </a:solidFill>
              </a:defRPr>
            </a:lvl1pPr>
          </a:lstStyle>
          <a:p>
            <a:endParaRPr lang="zh-CN" altLang="en-US"/>
          </a:p>
        </p:txBody>
      </p:sp>
      <p:sp>
        <p:nvSpPr>
          <p:cNvPr id="7" name="Rectangle 6"/>
          <p:cNvSpPr>
            <a:spLocks noGrp="1" noChangeArrowheads="1"/>
          </p:cNvSpPr>
          <p:nvPr>
            <p:ph type="sldNum" sz="quarter" idx="12"/>
          </p:nvPr>
        </p:nvSpPr>
        <p:spPr/>
        <p:txBody>
          <a:bodyPr/>
          <a:lstStyle>
            <a:lvl1pPr>
              <a:defRPr>
                <a:solidFill>
                  <a:schemeClr val="bg1"/>
                </a:solidFill>
              </a:defRPr>
            </a:lvl1pPr>
          </a:lstStyle>
          <a:p>
            <a:fld id="{6013E3F0-B634-4D66-AC91-E939BAB3D859}" type="slidenum">
              <a:rPr lang="zh-CN" altLang="en-US" smtClean="0"/>
              <a:t>‹#›</a:t>
            </a:fld>
            <a:endParaRPr lang="zh-CN" altLang="en-US"/>
          </a:p>
        </p:txBody>
      </p:sp>
      <p:sp>
        <p:nvSpPr>
          <p:cNvPr id="3074" name="Rectangle 2"/>
          <p:cNvSpPr>
            <a:spLocks noGrp="1" noChangeArrowheads="1"/>
          </p:cNvSpPr>
          <p:nvPr>
            <p:ph type="ctrTitle"/>
          </p:nvPr>
        </p:nvSpPr>
        <p:spPr>
          <a:xfrm>
            <a:off x="1794935" y="2642557"/>
            <a:ext cx="8602132" cy="986829"/>
          </a:xfrm>
          <a:noFill/>
          <a:ln>
            <a:noFill/>
          </a:ln>
          <a:effectLst/>
          <a:extLst/>
        </p:spPr>
        <p:txBody>
          <a:bodyPr vert="horz" wrap="square" lIns="91440" tIns="45720" rIns="91440" bIns="45720" numCol="1" anchor="ctr" anchorCtr="0" compatLnSpc="1">
            <a:prstTxWarp prst="textNoShape">
              <a:avLst/>
            </a:prstTxWarp>
          </a:bodyPr>
          <a:lstStyle>
            <a:lvl1pPr algn="ctr">
              <a:defRPr lang="zh-CN" altLang="en-US" sz="3200" b="0" noProof="0" dirty="0" smtClean="0">
                <a:ln w="0">
                  <a:noFill/>
                </a:ln>
                <a:solidFill>
                  <a:schemeClr val="accent1">
                    <a:lumMod val="75000"/>
                  </a:schemeClr>
                </a:solidFill>
                <a:effectLst/>
              </a:defRPr>
            </a:lvl1pPr>
          </a:lstStyle>
          <a:p>
            <a:pPr lvl="0" algn="ctr">
              <a:lnSpc>
                <a:spcPct val="110000"/>
              </a:lnSpc>
            </a:pPr>
            <a:r>
              <a:rPr lang="zh-CN" altLang="en-US" noProof="0" smtClean="0"/>
              <a:t>单击此处编辑母版标题样式</a:t>
            </a:r>
            <a:endParaRPr lang="zh-CN" altLang="en-US" noProof="0" dirty="0" smtClean="0"/>
          </a:p>
        </p:txBody>
      </p:sp>
      <p:sp>
        <p:nvSpPr>
          <p:cNvPr id="22" name="任意多边形 21"/>
          <p:cNvSpPr/>
          <p:nvPr/>
        </p:nvSpPr>
        <p:spPr>
          <a:xfrm rot="2213584">
            <a:off x="2406958" y="-154402"/>
            <a:ext cx="80001" cy="1362260"/>
          </a:xfrm>
          <a:custGeom>
            <a:avLst/>
            <a:gdLst>
              <a:gd name="connsiteX0" fmla="*/ 0 w 60001"/>
              <a:gd name="connsiteY0" fmla="*/ 45039 h 1362260"/>
              <a:gd name="connsiteX1" fmla="*/ 60001 w 60001"/>
              <a:gd name="connsiteY1" fmla="*/ 0 h 1362260"/>
              <a:gd name="connsiteX2" fmla="*/ 60001 w 60001"/>
              <a:gd name="connsiteY2" fmla="*/ 1362260 h 1362260"/>
              <a:gd name="connsiteX3" fmla="*/ 0 w 60001"/>
              <a:gd name="connsiteY3" fmla="*/ 1362260 h 1362260"/>
            </a:gdLst>
            <a:ahLst/>
            <a:cxnLst>
              <a:cxn ang="0">
                <a:pos x="connsiteX0" y="connsiteY0"/>
              </a:cxn>
              <a:cxn ang="0">
                <a:pos x="connsiteX1" y="connsiteY1"/>
              </a:cxn>
              <a:cxn ang="0">
                <a:pos x="connsiteX2" y="connsiteY2"/>
              </a:cxn>
              <a:cxn ang="0">
                <a:pos x="connsiteX3" y="connsiteY3"/>
              </a:cxn>
            </a:cxnLst>
            <a:rect l="l" t="t" r="r" b="b"/>
            <a:pathLst>
              <a:path w="60001" h="1362260">
                <a:moveTo>
                  <a:pt x="0" y="45039"/>
                </a:moveTo>
                <a:lnTo>
                  <a:pt x="60001" y="0"/>
                </a:lnTo>
                <a:lnTo>
                  <a:pt x="60001" y="1362260"/>
                </a:lnTo>
                <a:lnTo>
                  <a:pt x="0" y="1362260"/>
                </a:lnTo>
                <a:close/>
              </a:path>
            </a:pathLst>
          </a:custGeom>
          <a:solidFill>
            <a:srgbClr val="1C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2213584">
            <a:off x="307305" y="-652240"/>
            <a:ext cx="2317129" cy="1304483"/>
          </a:xfrm>
          <a:custGeom>
            <a:avLst/>
            <a:gdLst>
              <a:gd name="connsiteX0" fmla="*/ 0 w 1737847"/>
              <a:gd name="connsiteY0" fmla="*/ 1304483 h 1304483"/>
              <a:gd name="connsiteX1" fmla="*/ 1737847 w 1737847"/>
              <a:gd name="connsiteY1" fmla="*/ 0 h 1304483"/>
              <a:gd name="connsiteX2" fmla="*/ 1737847 w 1737847"/>
              <a:gd name="connsiteY2" fmla="*/ 1304483 h 1304483"/>
            </a:gdLst>
            <a:ahLst/>
            <a:cxnLst>
              <a:cxn ang="0">
                <a:pos x="connsiteX0" y="connsiteY0"/>
              </a:cxn>
              <a:cxn ang="0">
                <a:pos x="connsiteX1" y="connsiteY1"/>
              </a:cxn>
              <a:cxn ang="0">
                <a:pos x="connsiteX2" y="connsiteY2"/>
              </a:cxn>
            </a:cxnLst>
            <a:rect l="l" t="t" r="r" b="b"/>
            <a:pathLst>
              <a:path w="1737847" h="1304483">
                <a:moveTo>
                  <a:pt x="0" y="1304483"/>
                </a:moveTo>
                <a:lnTo>
                  <a:pt x="1737847" y="0"/>
                </a:lnTo>
                <a:lnTo>
                  <a:pt x="1737847" y="1304483"/>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rot="2213584">
            <a:off x="2605210" y="234188"/>
            <a:ext cx="80001" cy="2016000"/>
          </a:xfrm>
          <a:prstGeom prst="rect">
            <a:avLst/>
          </a:prstGeom>
          <a:solidFill>
            <a:srgbClr val="1C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2213584">
            <a:off x="-166605" y="-489583"/>
            <a:ext cx="3089773" cy="2016000"/>
          </a:xfrm>
          <a:custGeom>
            <a:avLst/>
            <a:gdLst>
              <a:gd name="connsiteX0" fmla="*/ 0 w 2317330"/>
              <a:gd name="connsiteY0" fmla="*/ 0 h 2016000"/>
              <a:gd name="connsiteX1" fmla="*/ 2317330 w 2317330"/>
              <a:gd name="connsiteY1" fmla="*/ 0 h 2016000"/>
              <a:gd name="connsiteX2" fmla="*/ 2317330 w 2317330"/>
              <a:gd name="connsiteY2" fmla="*/ 2016000 h 2016000"/>
              <a:gd name="connsiteX3" fmla="*/ 609202 w 2317330"/>
              <a:gd name="connsiteY3" fmla="*/ 2016000 h 2016000"/>
              <a:gd name="connsiteX4" fmla="*/ 0 w 2317330"/>
              <a:gd name="connsiteY4" fmla="*/ 1204415 h 2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330" h="2016000">
                <a:moveTo>
                  <a:pt x="0" y="0"/>
                </a:moveTo>
                <a:lnTo>
                  <a:pt x="2317330" y="0"/>
                </a:lnTo>
                <a:lnTo>
                  <a:pt x="2317330" y="2016000"/>
                </a:lnTo>
                <a:lnTo>
                  <a:pt x="609202" y="2016000"/>
                </a:lnTo>
                <a:lnTo>
                  <a:pt x="0" y="1204415"/>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任意多边形 35"/>
          <p:cNvSpPr/>
          <p:nvPr/>
        </p:nvSpPr>
        <p:spPr>
          <a:xfrm rot="13343609">
            <a:off x="10654641" y="5218096"/>
            <a:ext cx="1959636" cy="2016000"/>
          </a:xfrm>
          <a:custGeom>
            <a:avLst/>
            <a:gdLst>
              <a:gd name="connsiteX0" fmla="*/ 1469727 w 1469727"/>
              <a:gd name="connsiteY0" fmla="*/ 2016000 h 2016000"/>
              <a:gd name="connsiteX1" fmla="*/ 1088883 w 1469727"/>
              <a:gd name="connsiteY1" fmla="*/ 2016000 h 2016000"/>
              <a:gd name="connsiteX2" fmla="*/ 0 w 1469727"/>
              <a:gd name="connsiteY2" fmla="*/ 823249 h 2016000"/>
              <a:gd name="connsiteX3" fmla="*/ 901779 w 1469727"/>
              <a:gd name="connsiteY3" fmla="*/ 0 h 2016000"/>
              <a:gd name="connsiteX4" fmla="*/ 1469727 w 1469727"/>
              <a:gd name="connsiteY4" fmla="*/ 0 h 2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27" h="2016000">
                <a:moveTo>
                  <a:pt x="1469727" y="2016000"/>
                </a:moveTo>
                <a:lnTo>
                  <a:pt x="1088883" y="2016000"/>
                </a:lnTo>
                <a:lnTo>
                  <a:pt x="0" y="823249"/>
                </a:lnTo>
                <a:lnTo>
                  <a:pt x="901779" y="0"/>
                </a:lnTo>
                <a:lnTo>
                  <a:pt x="1469727"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13343609">
            <a:off x="11031126" y="3737193"/>
            <a:ext cx="80001" cy="2016000"/>
          </a:xfrm>
          <a:prstGeom prst="rect">
            <a:avLst/>
          </a:prstGeom>
          <a:solidFill>
            <a:srgbClr val="1C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13343609">
            <a:off x="10744845" y="4439293"/>
            <a:ext cx="2707232" cy="2016000"/>
          </a:xfrm>
          <a:custGeom>
            <a:avLst/>
            <a:gdLst>
              <a:gd name="connsiteX0" fmla="*/ 2030424 w 2030424"/>
              <a:gd name="connsiteY0" fmla="*/ 2016000 h 2016000"/>
              <a:gd name="connsiteX1" fmla="*/ 1840440 w 2030424"/>
              <a:gd name="connsiteY1" fmla="*/ 2016000 h 2016000"/>
              <a:gd name="connsiteX2" fmla="*/ 59587 w 2030424"/>
              <a:gd name="connsiteY2" fmla="*/ 65271 h 2016000"/>
              <a:gd name="connsiteX3" fmla="*/ 0 w 2030424"/>
              <a:gd name="connsiteY3" fmla="*/ 0 h 2016000"/>
              <a:gd name="connsiteX4" fmla="*/ 2030424 w 2030424"/>
              <a:gd name="connsiteY4" fmla="*/ 0 h 2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24" h="2016000">
                <a:moveTo>
                  <a:pt x="2030424" y="2016000"/>
                </a:moveTo>
                <a:lnTo>
                  <a:pt x="1840440" y="2016000"/>
                </a:lnTo>
                <a:lnTo>
                  <a:pt x="59587" y="65271"/>
                </a:lnTo>
                <a:lnTo>
                  <a:pt x="0" y="0"/>
                </a:lnTo>
                <a:lnTo>
                  <a:pt x="2030424"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13343609">
            <a:off x="10843185" y="4705015"/>
            <a:ext cx="80001" cy="2016000"/>
          </a:xfrm>
          <a:prstGeom prst="rect">
            <a:avLst/>
          </a:prstGeom>
          <a:solidFill>
            <a:srgbClr val="1C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45090600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133311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44567" y="476250"/>
            <a:ext cx="2937933" cy="56784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18" y="476250"/>
            <a:ext cx="8616949" cy="567848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950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55816"/>
            <a:ext cx="10047763" cy="682626"/>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09600" y="1388384"/>
            <a:ext cx="10972800" cy="4741863"/>
          </a:xfrm>
        </p:spPr>
        <p:txBody>
          <a:bodyPr/>
          <a:lstStyle>
            <a:lvl1pPr marL="449263" indent="-363538">
              <a:buClr>
                <a:schemeClr val="accent1"/>
              </a:buClr>
              <a:buFont typeface="Wingdings" panose="05000000000000000000" pitchFamily="2" charset="2"/>
              <a:buChar char="l"/>
              <a:defRPr>
                <a:solidFill>
                  <a:schemeClr val="accent1"/>
                </a:solidFill>
              </a:defRPr>
            </a:lvl1pPr>
            <a:lvl2pPr marL="449263" indent="0">
              <a:buClr>
                <a:schemeClr val="accent1"/>
              </a:buClr>
              <a:buFont typeface="Arial" panose="020B0604020202020204" pitchFamily="34" charset="0"/>
              <a:buNone/>
              <a:defRPr>
                <a:solidFill>
                  <a:schemeClr val="tx1">
                    <a:lumMod val="75000"/>
                  </a:schemeClr>
                </a:solidFill>
              </a:defRPr>
            </a:lvl2pPr>
          </a:lstStyle>
          <a:p>
            <a:pPr lvl="0"/>
            <a:r>
              <a:rPr lang="zh-CN" altLang="en-US" smtClean="0"/>
              <a:t>编辑母版文本样式</a:t>
            </a:r>
          </a:p>
          <a:p>
            <a:pPr lvl="1"/>
            <a:r>
              <a:rPr lang="zh-CN" altLang="en-US" smtClean="0"/>
              <a:t>第二级</a:t>
            </a:r>
          </a:p>
        </p:txBody>
      </p:sp>
      <p:sp>
        <p:nvSpPr>
          <p:cNvPr id="4" name="Rectangle 4"/>
          <p:cNvSpPr>
            <a:spLocks noGrp="1" noChangeArrowheads="1"/>
          </p:cNvSpPr>
          <p:nvPr>
            <p:ph type="dt" sz="half" idx="10"/>
          </p:nvPr>
        </p:nvSpPr>
        <p:spPr>
          <a:ln/>
        </p:spPr>
        <p:txBody>
          <a:bodyPr/>
          <a:lstStyle>
            <a:lvl1pPr>
              <a:defRPr>
                <a:solidFill>
                  <a:schemeClr val="tx1">
                    <a:lumMod val="75000"/>
                  </a:schemeClr>
                </a:solidFill>
              </a:defRPr>
            </a:lvl1pPr>
          </a:lstStyle>
          <a:p>
            <a:fld id="{40FF995A-BB76-475A-82BA-89950A81C453}" type="datetimeFigureOut">
              <a:rPr lang="zh-CN" altLang="en-US" smtClean="0"/>
              <a:t>2020/6/27</a:t>
            </a:fld>
            <a:endParaRPr lang="zh-CN" altLang="en-US"/>
          </a:p>
        </p:txBody>
      </p:sp>
      <p:sp>
        <p:nvSpPr>
          <p:cNvPr id="5" name="Rectangle 5"/>
          <p:cNvSpPr>
            <a:spLocks noGrp="1" noChangeArrowheads="1"/>
          </p:cNvSpPr>
          <p:nvPr>
            <p:ph type="ftr" sz="quarter" idx="11"/>
          </p:nvPr>
        </p:nvSpPr>
        <p:spPr>
          <a:ln/>
        </p:spPr>
        <p:txBody>
          <a:bodyPr/>
          <a:lstStyle>
            <a:lvl1pPr>
              <a:defRPr>
                <a:solidFill>
                  <a:schemeClr val="tx1">
                    <a:lumMod val="75000"/>
                  </a:schemeClr>
                </a:solidFill>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solidFill>
                  <a:schemeClr val="tx1">
                    <a:lumMod val="75000"/>
                  </a:schemeClr>
                </a:solidFill>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214639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279270056"/>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4418" y="1412876"/>
            <a:ext cx="5681133" cy="47418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08752" y="1412876"/>
            <a:ext cx="5683249" cy="47418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6" name="Rectangle 5"/>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380674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8" name="Rectangle 5"/>
          <p:cNvSpPr>
            <a:spLocks noGrp="1" noChangeArrowheads="1"/>
          </p:cNvSpPr>
          <p:nvPr>
            <p:ph type="ftr" sz="quarter" idx="11"/>
          </p:nvPr>
        </p:nvSpPr>
        <p:spPr>
          <a:ln/>
        </p:spPr>
        <p:txBody>
          <a:bodyPr/>
          <a:lstStyle>
            <a:lvl1pPr>
              <a:defRPr/>
            </a:lvl1pPr>
          </a:lstStyle>
          <a:p>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326724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4" name="Rectangle 5"/>
          <p:cNvSpPr>
            <a:spLocks noGrp="1" noChangeArrowheads="1"/>
          </p:cNvSpPr>
          <p:nvPr>
            <p:ph type="ftr" sz="quarter" idx="11"/>
          </p:nvPr>
        </p:nvSpPr>
        <p:spPr>
          <a:ln/>
        </p:spPr>
        <p:txBody>
          <a:bodyPr/>
          <a:lstStyle>
            <a:lvl1pPr>
              <a:defRPr/>
            </a:lvl1pPr>
          </a:lstStyle>
          <a:p>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224906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flipV="1">
            <a:off x="0" y="0"/>
            <a:ext cx="12192000" cy="6858000"/>
          </a:xfrm>
          <a:prstGeom prst="rect">
            <a:avLst/>
          </a:prstGeom>
        </p:spPr>
      </p:pic>
      <p:sp>
        <p:nvSpPr>
          <p:cNvPr id="3" name="日期占位符 1"/>
          <p:cNvSpPr>
            <a:spLocks noGrp="1"/>
          </p:cNvSpPr>
          <p:nvPr>
            <p:ph type="dt" sz="half" idx="10"/>
          </p:nvPr>
        </p:nvSpPr>
        <p:spPr/>
        <p:txBody>
          <a:bodyPr/>
          <a:lstStyle>
            <a:lvl1pPr>
              <a:defRPr/>
            </a:lvl1pPr>
          </a:lstStyle>
          <a:p>
            <a:fld id="{40FF995A-BB76-475A-82BA-89950A81C453}" type="datetimeFigureOut">
              <a:rPr lang="zh-CN" altLang="en-US" smtClean="0"/>
              <a:t>2020/6/27</a:t>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6013E3F0-B634-4D66-AC91-E939BAB3D859}" type="slidenum">
              <a:rPr lang="zh-CN" altLang="en-US" smtClean="0"/>
              <a:t>‹#›</a:t>
            </a:fld>
            <a:endParaRPr lang="zh-CN" altLang="en-US"/>
          </a:p>
        </p:txBody>
      </p:sp>
      <p:sp>
        <p:nvSpPr>
          <p:cNvPr id="7" name="矩形 6"/>
          <p:cNvSpPr/>
          <p:nvPr/>
        </p:nvSpPr>
        <p:spPr>
          <a:xfrm>
            <a:off x="0" y="1"/>
            <a:ext cx="12192000" cy="68580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2400"/>
          </a:p>
        </p:txBody>
      </p:sp>
    </p:spTree>
    <p:extLst>
      <p:ext uri="{BB962C8B-B14F-4D97-AF65-F5344CB8AC3E}">
        <p14:creationId xmlns:p14="http://schemas.microsoft.com/office/powerpoint/2010/main" val="208115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6" name="Rectangle 5"/>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324005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fld id="{40FF995A-BB76-475A-82BA-89950A81C453}" type="datetimeFigureOut">
              <a:rPr lang="zh-CN" altLang="en-US" smtClean="0"/>
              <a:t>2020/6/27</a:t>
            </a:fld>
            <a:endParaRPr lang="zh-CN" altLang="en-US"/>
          </a:p>
        </p:txBody>
      </p:sp>
      <p:sp>
        <p:nvSpPr>
          <p:cNvPr id="6" name="Rectangle 5"/>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333075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13"/>
          <a:stretch>
            <a:fillRect/>
          </a:stretch>
        </p:blipFill>
        <p:spPr>
          <a:xfrm flipV="1">
            <a:off x="0" y="1"/>
            <a:ext cx="12192000" cy="6858000"/>
          </a:xfrm>
          <a:prstGeom prst="rect">
            <a:avLst/>
          </a:prstGeom>
        </p:spPr>
      </p:pic>
      <p:sp>
        <p:nvSpPr>
          <p:cNvPr id="3" name="矩形 2"/>
          <p:cNvSpPr/>
          <p:nvPr/>
        </p:nvSpPr>
        <p:spPr>
          <a:xfrm>
            <a:off x="0" y="1257300"/>
            <a:ext cx="12192000" cy="56007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7" name="Rectangle 2"/>
          <p:cNvSpPr>
            <a:spLocks noGrp="1" noChangeArrowheads="1"/>
          </p:cNvSpPr>
          <p:nvPr>
            <p:ph type="title"/>
          </p:nvPr>
        </p:nvSpPr>
        <p:spPr bwMode="auto">
          <a:xfrm>
            <a:off x="609600" y="255816"/>
            <a:ext cx="10047763" cy="68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609600" y="1392805"/>
            <a:ext cx="10972800"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lumMod val="75000"/>
                  </a:schemeClr>
                </a:solidFill>
              </a:defRPr>
            </a:lvl1pPr>
          </a:lstStyle>
          <a:p>
            <a:fld id="{40FF995A-BB76-475A-82BA-89950A81C453}" type="datetimeFigureOut">
              <a:rPr lang="zh-CN" altLang="en-US" smtClean="0"/>
              <a:t>2020/6/27</a:t>
            </a:fld>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lumMod val="75000"/>
                  </a:schemeClr>
                </a:solidFill>
              </a:defRPr>
            </a:lvl1pPr>
          </a:lstStyle>
          <a:p>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lumMod val="75000"/>
                  </a:schemeClr>
                </a:solidFill>
              </a:defRPr>
            </a:lvl1pPr>
          </a:lstStyle>
          <a:p>
            <a:fld id="{6013E3F0-B634-4D66-AC91-E939BAB3D859}" type="slidenum">
              <a:rPr lang="zh-CN" altLang="en-US" smtClean="0"/>
              <a:t>‹#›</a:t>
            </a:fld>
            <a:endParaRPr lang="zh-CN" altLang="en-US"/>
          </a:p>
        </p:txBody>
      </p:sp>
    </p:spTree>
    <p:extLst>
      <p:ext uri="{BB962C8B-B14F-4D97-AF65-F5344CB8AC3E}">
        <p14:creationId xmlns:p14="http://schemas.microsoft.com/office/powerpoint/2010/main" val="2917419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2pPr>
      <a:lvl3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3pPr>
      <a:lvl4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4pPr>
      <a:lvl5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5pPr>
      <a:lvl6pPr marL="4572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6pPr>
      <a:lvl7pPr marL="9144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7pPr>
      <a:lvl8pPr marL="13716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8pPr>
      <a:lvl9pPr marL="18288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9pPr>
    </p:titleStyle>
    <p:bodyStyle>
      <a:lvl1pPr marL="449263" indent="-363538" algn="l" rtl="0" eaLnBrk="1" fontAlgn="base" hangingPunct="1">
        <a:spcBef>
          <a:spcPts val="1800"/>
        </a:spcBef>
        <a:spcAft>
          <a:spcPct val="0"/>
        </a:spcAft>
        <a:buClr>
          <a:schemeClr val="accent1"/>
        </a:buClr>
        <a:buSzPct val="100000"/>
        <a:buFont typeface="Wingdings" panose="05000000000000000000" pitchFamily="2" charset="2"/>
        <a:buChar char="l"/>
        <a:defRPr sz="2400" kern="1200">
          <a:solidFill>
            <a:schemeClr val="accent1"/>
          </a:solidFill>
          <a:latin typeface="+mn-lt"/>
          <a:ea typeface="+mn-ea"/>
          <a:cs typeface="+mn-cs"/>
        </a:defRPr>
      </a:lvl1pPr>
      <a:lvl2pPr marL="361950" indent="0" algn="l" rtl="0" eaLnBrk="1" fontAlgn="base" hangingPunct="1">
        <a:lnSpc>
          <a:spcPct val="120000"/>
        </a:lnSpc>
        <a:spcBef>
          <a:spcPct val="20000"/>
        </a:spcBef>
        <a:spcAft>
          <a:spcPct val="0"/>
        </a:spcAft>
        <a:buFont typeface="Arial" panose="020B0604020202020204" pitchFamily="34" charset="0"/>
        <a:buChar char=" "/>
        <a:defRPr sz="1800" kern="1200">
          <a:solidFill>
            <a:schemeClr val="tx2"/>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D4D4D"/>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D4D4D"/>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3.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 Id="rId9" Type="http://schemas.openxmlformats.org/officeDocument/2006/relationships/image" Target="../media/image32.wmf"/></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wmf"/><Relationship Id="rId4" Type="http://schemas.openxmlformats.org/officeDocument/2006/relationships/image" Target="../media/image17.pn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副标题 2"/>
          <p:cNvSpPr>
            <a:spLocks noGrp="1"/>
          </p:cNvSpPr>
          <p:nvPr>
            <p:ph type="subTitle" idx="1"/>
            <p:custDataLst>
              <p:tags r:id="rId1"/>
            </p:custDataLst>
          </p:nvPr>
        </p:nvSpPr>
        <p:spPr>
          <a:xfrm>
            <a:off x="3007149" y="3967432"/>
            <a:ext cx="6177703" cy="431800"/>
          </a:xfrm>
        </p:spPr>
        <p:txBody>
          <a:bodyPr/>
          <a:lstStyle/>
          <a:p>
            <a:r>
              <a:rPr lang="en-US" altLang="zh-CN" sz="2000" dirty="0" err="1">
                <a:solidFill>
                  <a:srgbClr val="FF0000"/>
                </a:solidFill>
              </a:rPr>
              <a:t>Yuanyi</a:t>
            </a:r>
            <a:r>
              <a:rPr lang="en-US" altLang="zh-CN" sz="2000" dirty="0">
                <a:solidFill>
                  <a:srgbClr val="FF0000"/>
                </a:solidFill>
              </a:rPr>
              <a:t> </a:t>
            </a:r>
            <a:r>
              <a:rPr lang="en-US" altLang="zh-CN" sz="2000" dirty="0" smtClean="0">
                <a:solidFill>
                  <a:srgbClr val="FF0000"/>
                </a:solidFill>
              </a:rPr>
              <a:t>Sun </a:t>
            </a:r>
            <a:r>
              <a:rPr lang="en-US" altLang="zh-CN" sz="2000" baseline="30000" dirty="0"/>
              <a:t>1 </a:t>
            </a:r>
            <a:r>
              <a:rPr lang="en-US" altLang="zh-CN" sz="2000" dirty="0" err="1" smtClean="0"/>
              <a:t>Shiqing</a:t>
            </a:r>
            <a:r>
              <a:rPr lang="en-US" altLang="zh-CN" sz="2000" dirty="0" smtClean="0"/>
              <a:t> Chen </a:t>
            </a:r>
            <a:r>
              <a:rPr lang="en-US" altLang="zh-CN" sz="2000" baseline="30000" dirty="0"/>
              <a:t>1 </a:t>
            </a:r>
            <a:r>
              <a:rPr lang="en-US" altLang="zh-CN" sz="2000" dirty="0" err="1" smtClean="0"/>
              <a:t>Sencun</a:t>
            </a:r>
            <a:r>
              <a:rPr lang="en-US" altLang="zh-CN" sz="2000" dirty="0" smtClean="0"/>
              <a:t> Zhu </a:t>
            </a:r>
            <a:r>
              <a:rPr lang="en-US" altLang="zh-CN" sz="2000" baseline="30000" dirty="0"/>
              <a:t>1 </a:t>
            </a:r>
            <a:r>
              <a:rPr lang="en-US" altLang="zh-CN" sz="2000" dirty="0" smtClean="0"/>
              <a:t>Yu Chen</a:t>
            </a:r>
            <a:r>
              <a:rPr lang="en-US" altLang="zh-CN" sz="2000" baseline="30000" dirty="0"/>
              <a:t> </a:t>
            </a:r>
            <a:r>
              <a:rPr lang="en-US" altLang="zh-CN" sz="2000" baseline="30000" dirty="0" smtClean="0"/>
              <a:t>2</a:t>
            </a:r>
          </a:p>
          <a:p>
            <a:r>
              <a:rPr lang="en-US" altLang="zh-CN" sz="2000" baseline="30000" dirty="0"/>
              <a:t>1 </a:t>
            </a:r>
            <a:r>
              <a:rPr lang="en-US" altLang="zh-CN" sz="2000" dirty="0" smtClean="0"/>
              <a:t>Penn </a:t>
            </a:r>
            <a:r>
              <a:rPr lang="en-US" altLang="zh-CN" sz="2000" dirty="0"/>
              <a:t>State </a:t>
            </a:r>
            <a:r>
              <a:rPr lang="en-US" altLang="zh-CN" sz="2000" dirty="0" smtClean="0"/>
              <a:t>University</a:t>
            </a:r>
          </a:p>
          <a:p>
            <a:r>
              <a:rPr lang="en-US" altLang="zh-CN" sz="2000" baseline="30000" dirty="0" smtClean="0"/>
              <a:t>2 </a:t>
            </a:r>
            <a:r>
              <a:rPr lang="en-US" altLang="zh-CN" sz="2000" dirty="0" smtClean="0"/>
              <a:t>State </a:t>
            </a:r>
            <a:r>
              <a:rPr lang="en-US" altLang="zh-CN" sz="2000" dirty="0"/>
              <a:t>University of New York</a:t>
            </a:r>
            <a:endParaRPr lang="zh-CN" altLang="en-US" sz="2000" dirty="0"/>
          </a:p>
        </p:txBody>
      </p:sp>
      <p:sp>
        <p:nvSpPr>
          <p:cNvPr id="2" name="PA-标题 1"/>
          <p:cNvSpPr>
            <a:spLocks noGrp="1"/>
          </p:cNvSpPr>
          <p:nvPr>
            <p:ph type="ctrTitle"/>
            <p:custDataLst>
              <p:tags r:id="rId2"/>
            </p:custDataLst>
          </p:nvPr>
        </p:nvSpPr>
        <p:spPr/>
        <p:txBody>
          <a:bodyPr/>
          <a:lstStyle/>
          <a:p>
            <a:r>
              <a:rPr lang="en-US" altLang="zh-CN" dirty="0" err="1" smtClean="0"/>
              <a:t>iRyP</a:t>
            </a:r>
            <a:r>
              <a:rPr lang="en-US" altLang="zh-CN" dirty="0" smtClean="0"/>
              <a:t>: A Purely Edge-based Privacy-Respecting </a:t>
            </a:r>
            <a:r>
              <a:rPr lang="en-US" altLang="zh-CN" dirty="0"/>
              <a:t>System for Mobile Cameras</a:t>
            </a:r>
            <a:endParaRPr lang="zh-CN" altLang="en-US" dirty="0"/>
          </a:p>
        </p:txBody>
      </p:sp>
    </p:spTree>
    <p:extLst>
      <p:ext uri="{BB962C8B-B14F-4D97-AF65-F5344CB8AC3E}">
        <p14:creationId xmlns:p14="http://schemas.microsoft.com/office/powerpoint/2010/main" val="211296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Face Perceptual Hashing</a:t>
            </a:r>
            <a:endParaRPr lang="zh-CN" altLang="en-US" dirty="0"/>
          </a:p>
        </p:txBody>
      </p:sp>
      <p:sp>
        <p:nvSpPr>
          <p:cNvPr id="3" name="内容占位符 2"/>
          <p:cNvSpPr>
            <a:spLocks noGrp="1"/>
          </p:cNvSpPr>
          <p:nvPr>
            <p:ph idx="1"/>
          </p:nvPr>
        </p:nvSpPr>
        <p:spPr/>
        <p:txBody>
          <a:bodyPr/>
          <a:lstStyle/>
          <a:p>
            <a:r>
              <a:rPr lang="en-US" altLang="zh-CN" dirty="0">
                <a:solidFill>
                  <a:schemeClr val="tx2"/>
                </a:solidFill>
              </a:rPr>
              <a:t>Bob needs to generate his visual signature (facial features) to be embedded in his BLE advertising messages, based on which a photographer matches it with a person in the photo .</a:t>
            </a:r>
          </a:p>
          <a:p>
            <a:r>
              <a:rPr lang="en-US" altLang="zh-CN" dirty="0">
                <a:solidFill>
                  <a:schemeClr val="tx2"/>
                </a:solidFill>
              </a:rPr>
              <a:t>We only have 24 bytes to store facial features, far from enough. </a:t>
            </a:r>
          </a:p>
          <a:p>
            <a:r>
              <a:rPr lang="en-US" altLang="zh-CN" dirty="0">
                <a:solidFill>
                  <a:schemeClr val="tx2"/>
                </a:solidFill>
              </a:rPr>
              <a:t>Our solution is </a:t>
            </a:r>
            <a:r>
              <a:rPr lang="en-US" altLang="zh-CN" dirty="0" err="1">
                <a:solidFill>
                  <a:schemeClr val="tx2"/>
                </a:solidFill>
              </a:rPr>
              <a:t>pHash</a:t>
            </a:r>
            <a:r>
              <a:rPr lang="en-US" altLang="zh-CN" dirty="0">
                <a:solidFill>
                  <a:schemeClr val="tx2"/>
                </a:solidFill>
              </a:rPr>
              <a:t>: Perceptual Hashing</a:t>
            </a:r>
          </a:p>
          <a:p>
            <a:endParaRPr lang="en-US" altLang="zh-CN" dirty="0">
              <a:solidFill>
                <a:schemeClr val="tx2"/>
              </a:solidFill>
            </a:endParaRPr>
          </a:p>
          <a:p>
            <a:endParaRPr lang="zh-CN" altLang="en-US" dirty="0">
              <a:solidFill>
                <a:schemeClr val="tx2"/>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37" y="4553568"/>
            <a:ext cx="1154693" cy="1154693"/>
          </a:xfrm>
          <a:prstGeom prst="rect">
            <a:avLst/>
          </a:prstGeom>
        </p:spPr>
      </p:pic>
      <p:sp>
        <p:nvSpPr>
          <p:cNvPr id="5" name="文本框 4"/>
          <p:cNvSpPr txBox="1"/>
          <p:nvPr/>
        </p:nvSpPr>
        <p:spPr>
          <a:xfrm>
            <a:off x="2721205" y="4553568"/>
            <a:ext cx="1042987" cy="1477328"/>
          </a:xfrm>
          <a:prstGeom prst="rect">
            <a:avLst/>
          </a:prstGeom>
          <a:noFill/>
        </p:spPr>
        <p:txBody>
          <a:bodyPr wrap="square" rtlCol="0">
            <a:spAutoFit/>
          </a:bodyPr>
          <a:lstStyle/>
          <a:p>
            <a:r>
              <a:rPr lang="en-US" altLang="zh-CN" sz="1000" dirty="0">
                <a:solidFill>
                  <a:schemeClr val="tx1">
                    <a:lumMod val="75000"/>
                  </a:schemeClr>
                </a:solidFill>
              </a:rPr>
              <a:t>1 1 1 1 0 0 0 0 1 1 1 1 0 0 0 0 1 1 1 1 0 0 0 0 0 1 1 1 0 0 0 0 0 1 1 0 0 0 0 1 1 1 0 0 0 0 0 0 0 0 0 0 0 0 0 0 0 0 0 0 0 0 0 0</a:t>
            </a:r>
            <a:endParaRPr lang="zh-CN" altLang="en-US" sz="1000" dirty="0">
              <a:solidFill>
                <a:schemeClr val="tx1">
                  <a:lumMod val="75000"/>
                </a:schemeClr>
              </a:solidFill>
            </a:endParaRPr>
          </a:p>
          <a:p>
            <a:endParaRPr lang="zh-CN" altLang="en-US" sz="1000" dirty="0">
              <a:solidFill>
                <a:schemeClr val="tx1">
                  <a:lumMod val="75000"/>
                </a:schemeClr>
              </a:solidFill>
            </a:endParaRPr>
          </a:p>
        </p:txBody>
      </p:sp>
      <p:sp>
        <p:nvSpPr>
          <p:cNvPr id="6" name="右箭头 5"/>
          <p:cNvSpPr/>
          <p:nvPr/>
        </p:nvSpPr>
        <p:spPr>
          <a:xfrm>
            <a:off x="2065073" y="4929108"/>
            <a:ext cx="656132" cy="40361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336168" y="4553568"/>
            <a:ext cx="238975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solidFill>
                  <a:schemeClr val="tx2"/>
                </a:solidFill>
              </a:rPr>
              <a:t>Hamming Distance is the number of different bits between two face hashes.</a:t>
            </a:r>
            <a:endParaRPr lang="zh-CN" altLang="en-US" dirty="0">
              <a:solidFill>
                <a:schemeClr val="tx2"/>
              </a:solidFill>
            </a:endParaRPr>
          </a:p>
        </p:txBody>
      </p:sp>
    </p:spTree>
    <p:extLst>
      <p:ext uri="{BB962C8B-B14F-4D97-AF65-F5344CB8AC3E}">
        <p14:creationId xmlns:p14="http://schemas.microsoft.com/office/powerpoint/2010/main" val="39082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Robustness of Face </a:t>
            </a:r>
            <a:r>
              <a:rPr lang="en-US" altLang="zh-CN" dirty="0"/>
              <a:t>Perceptual Hashing </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 name="图片 4"/>
          <p:cNvPicPr>
            <a:picLocks noChangeAspect="1"/>
          </p:cNvPicPr>
          <p:nvPr/>
        </p:nvPicPr>
        <p:blipFill>
          <a:blip r:embed="rId2"/>
          <a:stretch>
            <a:fillRect/>
          </a:stretch>
        </p:blipFill>
        <p:spPr>
          <a:xfrm>
            <a:off x="609600" y="2427428"/>
            <a:ext cx="4990476" cy="3209524"/>
          </a:xfrm>
          <a:prstGeom prst="rect">
            <a:avLst/>
          </a:prstGeom>
        </p:spPr>
      </p:pic>
      <p:pic>
        <p:nvPicPr>
          <p:cNvPr id="8" name="图片 7"/>
          <p:cNvPicPr>
            <a:picLocks noChangeAspect="1"/>
          </p:cNvPicPr>
          <p:nvPr/>
        </p:nvPicPr>
        <p:blipFill>
          <a:blip r:embed="rId3"/>
          <a:stretch>
            <a:fillRect/>
          </a:stretch>
        </p:blipFill>
        <p:spPr>
          <a:xfrm>
            <a:off x="6183701" y="1388384"/>
            <a:ext cx="3724548" cy="4741863"/>
          </a:xfrm>
          <a:prstGeom prst="rect">
            <a:avLst/>
          </a:prstGeom>
        </p:spPr>
      </p:pic>
    </p:spTree>
    <p:extLst>
      <p:ext uri="{BB962C8B-B14F-4D97-AF65-F5344CB8AC3E}">
        <p14:creationId xmlns:p14="http://schemas.microsoft.com/office/powerpoint/2010/main" val="35357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Face Normalization</a:t>
            </a:r>
            <a:endParaRPr lang="zh-CN" altLang="en-US" dirty="0"/>
          </a:p>
        </p:txBody>
      </p:sp>
      <p:sp>
        <p:nvSpPr>
          <p:cNvPr id="4" name="内容占位符 2"/>
          <p:cNvSpPr txBox="1">
            <a:spLocks/>
          </p:cNvSpPr>
          <p:nvPr/>
        </p:nvSpPr>
        <p:spPr bwMode="auto">
          <a:xfrm>
            <a:off x="845127" y="1870364"/>
            <a:ext cx="10515600"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49263" indent="-363538" algn="l" rtl="0" eaLnBrk="1" fontAlgn="base" hangingPunct="1">
              <a:spcBef>
                <a:spcPts val="1800"/>
              </a:spcBef>
              <a:spcAft>
                <a:spcPct val="0"/>
              </a:spcAft>
              <a:buClr>
                <a:schemeClr val="accent1"/>
              </a:buClr>
              <a:buSzPct val="100000"/>
              <a:buFont typeface="Wingdings" panose="05000000000000000000" pitchFamily="2" charset="2"/>
              <a:buChar char="l"/>
              <a:defRPr sz="2400" kern="1200">
                <a:solidFill>
                  <a:schemeClr val="accent1"/>
                </a:solidFill>
                <a:latin typeface="+mn-lt"/>
                <a:ea typeface="+mn-ea"/>
                <a:cs typeface="+mn-cs"/>
              </a:defRPr>
            </a:lvl1pPr>
            <a:lvl2pPr marL="449263" indent="0" algn="l" rtl="0" eaLnBrk="1" fontAlgn="base" hangingPunct="1">
              <a:lnSpc>
                <a:spcPct val="120000"/>
              </a:lnSpc>
              <a:spcBef>
                <a:spcPct val="20000"/>
              </a:spcBef>
              <a:spcAft>
                <a:spcPct val="0"/>
              </a:spcAft>
              <a:buClr>
                <a:schemeClr val="accent1"/>
              </a:buClr>
              <a:buFont typeface="Arial" panose="020B0604020202020204" pitchFamily="34" charset="0"/>
              <a:buNone/>
              <a:defRPr sz="1800" kern="1200">
                <a:solidFill>
                  <a:schemeClr val="tx1">
                    <a:lumMod val="75000"/>
                  </a:schemeClr>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D4D4D"/>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D4D4D"/>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Calibrating Head Rotation</a:t>
            </a:r>
          </a:p>
          <a:p>
            <a:endParaRPr lang="en-US" altLang="zh-CN" dirty="0" smtClean="0"/>
          </a:p>
          <a:p>
            <a:endParaRPr lang="en-US" altLang="zh-CN" dirty="0" smtClean="0"/>
          </a:p>
          <a:p>
            <a:endParaRPr lang="en-US" altLang="zh-CN" dirty="0" smtClean="0"/>
          </a:p>
          <a:p>
            <a:r>
              <a:rPr lang="en-US" altLang="zh-CN" dirty="0" smtClean="0"/>
              <a:t>Background Noise Reduction</a:t>
            </a:r>
            <a:endParaRPr lang="zh-CN" altLang="en-US" dirty="0"/>
          </a:p>
        </p:txBody>
      </p:sp>
      <p:pic>
        <p:nvPicPr>
          <p:cNvPr id="5" name="图片 4"/>
          <p:cNvPicPr>
            <a:picLocks noChangeAspect="1"/>
          </p:cNvPicPr>
          <p:nvPr/>
        </p:nvPicPr>
        <p:blipFill>
          <a:blip r:embed="rId3"/>
          <a:stretch>
            <a:fillRect/>
          </a:stretch>
        </p:blipFill>
        <p:spPr>
          <a:xfrm>
            <a:off x="5320145" y="1294895"/>
            <a:ext cx="6194675" cy="275113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850" y="4267577"/>
            <a:ext cx="1891538" cy="1891538"/>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9462" y="4251096"/>
            <a:ext cx="1765541" cy="1765541"/>
          </a:xfrm>
          <a:prstGeom prst="rect">
            <a:avLst/>
          </a:prstGeom>
        </p:spPr>
      </p:pic>
      <p:sp>
        <p:nvSpPr>
          <p:cNvPr id="8" name="右箭头 7"/>
          <p:cNvSpPr/>
          <p:nvPr/>
        </p:nvSpPr>
        <p:spPr>
          <a:xfrm>
            <a:off x="7530860" y="5072332"/>
            <a:ext cx="1112808" cy="362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6411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Face Matching</a:t>
            </a:r>
            <a:endParaRPr lang="zh-CN" altLang="en-US" dirty="0"/>
          </a:p>
        </p:txBody>
      </p:sp>
      <p:sp>
        <p:nvSpPr>
          <p:cNvPr id="4" name="内容占位符 2"/>
          <p:cNvSpPr txBox="1">
            <a:spLocks/>
          </p:cNvSpPr>
          <p:nvPr/>
        </p:nvSpPr>
        <p:spPr bwMode="auto">
          <a:xfrm>
            <a:off x="685923" y="1524001"/>
            <a:ext cx="10515600" cy="135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49263" indent="-363538" algn="l" rtl="0" eaLnBrk="1" fontAlgn="base" hangingPunct="1">
              <a:spcBef>
                <a:spcPts val="1800"/>
              </a:spcBef>
              <a:spcAft>
                <a:spcPct val="0"/>
              </a:spcAft>
              <a:buClr>
                <a:schemeClr val="accent1"/>
              </a:buClr>
              <a:buSzPct val="100000"/>
              <a:buFont typeface="Wingdings" panose="05000000000000000000" pitchFamily="2" charset="2"/>
              <a:buChar char="l"/>
              <a:defRPr sz="2400" kern="1200">
                <a:solidFill>
                  <a:schemeClr val="accent1"/>
                </a:solidFill>
                <a:latin typeface="+mn-lt"/>
                <a:ea typeface="+mn-ea"/>
                <a:cs typeface="+mn-cs"/>
              </a:defRPr>
            </a:lvl1pPr>
            <a:lvl2pPr marL="449263" indent="0" algn="l" rtl="0" eaLnBrk="1" fontAlgn="base" hangingPunct="1">
              <a:lnSpc>
                <a:spcPct val="120000"/>
              </a:lnSpc>
              <a:spcBef>
                <a:spcPct val="20000"/>
              </a:spcBef>
              <a:spcAft>
                <a:spcPct val="0"/>
              </a:spcAft>
              <a:buClr>
                <a:schemeClr val="accent1"/>
              </a:buClr>
              <a:buFont typeface="Arial" panose="020B0604020202020204" pitchFamily="34" charset="0"/>
              <a:buNone/>
              <a:defRPr sz="1800" kern="1200">
                <a:solidFill>
                  <a:schemeClr val="tx1">
                    <a:lumMod val="75000"/>
                  </a:schemeClr>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D4D4D"/>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D4D4D"/>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Three hash values instead of one hash value to represent one person.</a:t>
            </a:r>
          </a:p>
          <a:p>
            <a:r>
              <a:rPr lang="en-US" altLang="zh-CN" dirty="0" smtClean="0"/>
              <a:t>Face orientation determination:  only match with the face of the same orientation.</a:t>
            </a:r>
            <a:endParaRPr lang="zh-CN" altLang="en-US" dirty="0"/>
          </a:p>
        </p:txBody>
      </p:sp>
      <p:pic>
        <p:nvPicPr>
          <p:cNvPr id="7" name="图片 6"/>
          <p:cNvPicPr>
            <a:picLocks noChangeAspect="1"/>
          </p:cNvPicPr>
          <p:nvPr/>
        </p:nvPicPr>
        <p:blipFill>
          <a:blip r:embed="rId3"/>
          <a:stretch>
            <a:fillRect/>
          </a:stretch>
        </p:blipFill>
        <p:spPr>
          <a:xfrm>
            <a:off x="919738" y="3699668"/>
            <a:ext cx="5085714" cy="2876190"/>
          </a:xfrm>
          <a:prstGeom prst="rect">
            <a:avLst/>
          </a:prstGeom>
        </p:spPr>
      </p:pic>
      <p:pic>
        <p:nvPicPr>
          <p:cNvPr id="8" name="图片 7"/>
          <p:cNvPicPr>
            <a:picLocks noChangeAspect="1"/>
          </p:cNvPicPr>
          <p:nvPr/>
        </p:nvPicPr>
        <p:blipFill>
          <a:blip r:embed="rId4"/>
          <a:stretch>
            <a:fillRect/>
          </a:stretch>
        </p:blipFill>
        <p:spPr>
          <a:xfrm>
            <a:off x="6043613" y="3699668"/>
            <a:ext cx="5157910" cy="2877131"/>
          </a:xfrm>
          <a:prstGeom prst="rect">
            <a:avLst/>
          </a:prstGeom>
        </p:spPr>
      </p:pic>
      <p:grpSp>
        <p:nvGrpSpPr>
          <p:cNvPr id="41" name="组合 40"/>
          <p:cNvGrpSpPr/>
          <p:nvPr/>
        </p:nvGrpSpPr>
        <p:grpSpPr>
          <a:xfrm>
            <a:off x="1788160" y="3068320"/>
            <a:ext cx="6834408" cy="631348"/>
            <a:chOff x="1788160" y="3068320"/>
            <a:chExt cx="6834408" cy="631348"/>
          </a:xfrm>
        </p:grpSpPr>
        <p:cxnSp>
          <p:nvCxnSpPr>
            <p:cNvPr id="30" name="肘形连接符 29"/>
            <p:cNvCxnSpPr>
              <a:stCxn id="8" idx="0"/>
            </p:cNvCxnSpPr>
            <p:nvPr/>
          </p:nvCxnSpPr>
          <p:spPr>
            <a:xfrm rot="16200000" flipV="1">
              <a:off x="4889690" y="-33210"/>
              <a:ext cx="631348" cy="6834408"/>
            </a:xfrm>
            <a:prstGeom prst="bentConnector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808480" y="3068320"/>
              <a:ext cx="0" cy="63134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3422504" y="3460839"/>
            <a:ext cx="6868575" cy="238829"/>
            <a:chOff x="3422504" y="3460839"/>
            <a:chExt cx="6868575" cy="238829"/>
          </a:xfrm>
        </p:grpSpPr>
        <p:cxnSp>
          <p:nvCxnSpPr>
            <p:cNvPr id="35" name="肘形连接符 34"/>
            <p:cNvCxnSpPr/>
            <p:nvPr/>
          </p:nvCxnSpPr>
          <p:spPr>
            <a:xfrm rot="10800000">
              <a:off x="3422504" y="3460840"/>
              <a:ext cx="6868575" cy="238828"/>
            </a:xfrm>
            <a:prstGeom prst="bentConnector3">
              <a:avLst>
                <a:gd name="adj1" fmla="val -29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442824" y="3460839"/>
              <a:ext cx="0" cy="23882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5059681" y="3301999"/>
            <a:ext cx="1928549" cy="397670"/>
            <a:chOff x="5059681" y="3301999"/>
            <a:chExt cx="1928549" cy="397670"/>
          </a:xfrm>
        </p:grpSpPr>
        <p:cxnSp>
          <p:nvCxnSpPr>
            <p:cNvPr id="43" name="肘形连接符 42"/>
            <p:cNvCxnSpPr/>
            <p:nvPr/>
          </p:nvCxnSpPr>
          <p:spPr>
            <a:xfrm rot="10800000">
              <a:off x="5059681" y="3302000"/>
              <a:ext cx="1928549" cy="397669"/>
            </a:xfrm>
            <a:prstGeom prst="bentConnector3">
              <a:avLst>
                <a:gd name="adj1" fmla="val -1102"/>
              </a:avLst>
            </a:prstGeom>
            <a:ln w="38100"/>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5080002" y="3301999"/>
              <a:ext cx="0" cy="397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97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to protect privacy?</a:t>
            </a:r>
            <a:endParaRPr lang="zh-CN" altLang="en-US" dirty="0"/>
          </a:p>
        </p:txBody>
      </p:sp>
      <p:sp>
        <p:nvSpPr>
          <p:cNvPr id="3" name="内容占位符 2"/>
          <p:cNvSpPr>
            <a:spLocks noGrp="1"/>
          </p:cNvSpPr>
          <p:nvPr>
            <p:ph idx="1"/>
          </p:nvPr>
        </p:nvSpPr>
        <p:spPr/>
        <p:txBody>
          <a:bodyPr/>
          <a:lstStyle/>
          <a:p>
            <a:r>
              <a:rPr lang="en-US" altLang="zh-CN" dirty="0"/>
              <a:t>Protect the face so that people cannot identify the face.</a:t>
            </a:r>
            <a:endParaRPr lang="zh-CN" altLang="en-US" dirty="0"/>
          </a:p>
          <a:p>
            <a:endParaRPr lang="zh-CN" altLang="en-US" dirty="0"/>
          </a:p>
        </p:txBody>
      </p:sp>
      <p:sp>
        <p:nvSpPr>
          <p:cNvPr id="4" name="内容占位符 2"/>
          <p:cNvSpPr txBox="1">
            <a:spLocks/>
          </p:cNvSpPr>
          <p:nvPr/>
        </p:nvSpPr>
        <p:spPr bwMode="auto">
          <a:xfrm>
            <a:off x="845127" y="1828800"/>
            <a:ext cx="10515600"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49263" indent="-363538" algn="l" rtl="0" eaLnBrk="1" fontAlgn="base" hangingPunct="1">
              <a:spcBef>
                <a:spcPts val="1800"/>
              </a:spcBef>
              <a:spcAft>
                <a:spcPct val="0"/>
              </a:spcAft>
              <a:buClr>
                <a:schemeClr val="accent1"/>
              </a:buClr>
              <a:buSzPct val="100000"/>
              <a:buFont typeface="Wingdings" panose="05000000000000000000" pitchFamily="2" charset="2"/>
              <a:buChar char="l"/>
              <a:defRPr sz="2400" kern="1200">
                <a:solidFill>
                  <a:schemeClr val="accent1"/>
                </a:solidFill>
                <a:latin typeface="+mn-lt"/>
                <a:ea typeface="+mn-ea"/>
                <a:cs typeface="+mn-cs"/>
              </a:defRPr>
            </a:lvl1pPr>
            <a:lvl2pPr marL="449263" indent="0" algn="l" rtl="0" eaLnBrk="1" fontAlgn="base" hangingPunct="1">
              <a:lnSpc>
                <a:spcPct val="120000"/>
              </a:lnSpc>
              <a:spcBef>
                <a:spcPct val="20000"/>
              </a:spcBef>
              <a:spcAft>
                <a:spcPct val="0"/>
              </a:spcAft>
              <a:buClr>
                <a:schemeClr val="accent1"/>
              </a:buClr>
              <a:buFont typeface="Arial" panose="020B0604020202020204" pitchFamily="34" charset="0"/>
              <a:buNone/>
              <a:defRPr sz="1800" kern="1200">
                <a:solidFill>
                  <a:schemeClr val="tx1">
                    <a:lumMod val="75000"/>
                  </a:schemeClr>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D4D4D"/>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D4D4D"/>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pic>
        <p:nvPicPr>
          <p:cNvPr id="5" name="Picture 35"/>
          <p:cNvPicPr>
            <a:picLocks noChangeAspect="1"/>
          </p:cNvPicPr>
          <p:nvPr/>
        </p:nvPicPr>
        <p:blipFill>
          <a:blip r:embed="rId3"/>
          <a:stretch>
            <a:fillRect/>
          </a:stretch>
        </p:blipFill>
        <p:spPr>
          <a:xfrm>
            <a:off x="966019" y="2853835"/>
            <a:ext cx="2753706" cy="1150633"/>
          </a:xfrm>
          <a:prstGeom prst="rect">
            <a:avLst/>
          </a:prstGeom>
        </p:spPr>
      </p:pic>
      <p:graphicFrame>
        <p:nvGraphicFramePr>
          <p:cNvPr id="6" name="对象 5"/>
          <p:cNvGraphicFramePr>
            <a:graphicFrameLocks noChangeAspect="1"/>
          </p:cNvGraphicFramePr>
          <p:nvPr>
            <p:extLst>
              <p:ext uri="{D42A27DB-BD31-4B8C-83A1-F6EECF244321}">
                <p14:modId xmlns:p14="http://schemas.microsoft.com/office/powerpoint/2010/main" val="789475909"/>
              </p:ext>
            </p:extLst>
          </p:nvPr>
        </p:nvGraphicFramePr>
        <p:xfrm>
          <a:off x="6011445" y="2849638"/>
          <a:ext cx="2764591" cy="1154830"/>
        </p:xfrm>
        <a:graphic>
          <a:graphicData uri="http://schemas.openxmlformats.org/presentationml/2006/ole">
            <mc:AlternateContent xmlns:mc="http://schemas.openxmlformats.org/markup-compatibility/2006">
              <mc:Choice xmlns:v="urn:schemas-microsoft-com:vml" Requires="v">
                <p:oleObj spid="_x0000_s1318" r:id="rId4" imgW="2006280" imgH="838080" progId="">
                  <p:embed/>
                </p:oleObj>
              </mc:Choice>
              <mc:Fallback>
                <p:oleObj r:id="rId4" imgW="2006280" imgH="838080" progId="">
                  <p:embed/>
                  <p:pic>
                    <p:nvPicPr>
                      <p:cNvPr id="5" name="对象 4"/>
                      <p:cNvPicPr/>
                      <p:nvPr/>
                    </p:nvPicPr>
                    <p:blipFill>
                      <a:blip r:embed="rId5"/>
                      <a:stretch>
                        <a:fillRect/>
                      </a:stretch>
                    </p:blipFill>
                    <p:spPr>
                      <a:xfrm>
                        <a:off x="6011445" y="2849638"/>
                        <a:ext cx="2764591" cy="1154830"/>
                      </a:xfrm>
                      <a:prstGeom prst="rect">
                        <a:avLst/>
                      </a:prstGeom>
                    </p:spPr>
                  </p:pic>
                </p:oleObj>
              </mc:Fallback>
            </mc:AlternateContent>
          </a:graphicData>
        </a:graphic>
      </p:graphicFrame>
      <p:sp>
        <p:nvSpPr>
          <p:cNvPr id="7" name="右箭头 6"/>
          <p:cNvSpPr/>
          <p:nvPr/>
        </p:nvSpPr>
        <p:spPr>
          <a:xfrm>
            <a:off x="4522684" y="3267849"/>
            <a:ext cx="685800" cy="318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522684" y="2893802"/>
            <a:ext cx="564578" cy="369332"/>
          </a:xfrm>
          <a:prstGeom prst="rect">
            <a:avLst/>
          </a:prstGeom>
          <a:noFill/>
        </p:spPr>
        <p:txBody>
          <a:bodyPr wrap="none" rtlCol="0">
            <a:spAutoFit/>
          </a:bodyPr>
          <a:lstStyle/>
          <a:p>
            <a:r>
              <a:rPr lang="en-US" altLang="zh-CN" dirty="0" smtClean="0"/>
              <a:t>Blur</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682470025"/>
              </p:ext>
            </p:extLst>
          </p:nvPr>
        </p:nvGraphicFramePr>
        <p:xfrm>
          <a:off x="6011444" y="4004468"/>
          <a:ext cx="2764591" cy="1143969"/>
        </p:xfrm>
        <a:graphic>
          <a:graphicData uri="http://schemas.openxmlformats.org/presentationml/2006/ole">
            <mc:AlternateContent xmlns:mc="http://schemas.openxmlformats.org/markup-compatibility/2006">
              <mc:Choice xmlns:v="urn:schemas-microsoft-com:vml" Requires="v">
                <p:oleObj spid="_x0000_s1319" r:id="rId6" imgW="3682440" imgH="1523520" progId="">
                  <p:embed/>
                </p:oleObj>
              </mc:Choice>
              <mc:Fallback>
                <p:oleObj r:id="rId6" imgW="3682440" imgH="1523520" progId="">
                  <p:embed/>
                  <p:pic>
                    <p:nvPicPr>
                      <p:cNvPr id="7" name="对象 6"/>
                      <p:cNvPicPr/>
                      <p:nvPr/>
                    </p:nvPicPr>
                    <p:blipFill>
                      <a:blip r:embed="rId7"/>
                      <a:stretch>
                        <a:fillRect/>
                      </a:stretch>
                    </p:blipFill>
                    <p:spPr>
                      <a:xfrm>
                        <a:off x="6011444" y="4004468"/>
                        <a:ext cx="2764591" cy="1143969"/>
                      </a:xfrm>
                      <a:prstGeom prst="rect">
                        <a:avLst/>
                      </a:prstGeom>
                    </p:spPr>
                  </p:pic>
                </p:oleObj>
              </mc:Fallback>
            </mc:AlternateContent>
          </a:graphicData>
        </a:graphic>
      </p:graphicFrame>
      <p:pic>
        <p:nvPicPr>
          <p:cNvPr id="10" name="Picture 35"/>
          <p:cNvPicPr>
            <a:picLocks noChangeAspect="1"/>
          </p:cNvPicPr>
          <p:nvPr/>
        </p:nvPicPr>
        <p:blipFill>
          <a:blip r:embed="rId3"/>
          <a:stretch>
            <a:fillRect/>
          </a:stretch>
        </p:blipFill>
        <p:spPr>
          <a:xfrm>
            <a:off x="966019" y="4004468"/>
            <a:ext cx="2753706" cy="1150633"/>
          </a:xfrm>
          <a:prstGeom prst="rect">
            <a:avLst/>
          </a:prstGeom>
        </p:spPr>
      </p:pic>
      <p:pic>
        <p:nvPicPr>
          <p:cNvPr id="11" name="Picture 35"/>
          <p:cNvPicPr>
            <a:picLocks noChangeAspect="1"/>
          </p:cNvPicPr>
          <p:nvPr/>
        </p:nvPicPr>
        <p:blipFill>
          <a:blip r:embed="rId3"/>
          <a:stretch>
            <a:fillRect/>
          </a:stretch>
        </p:blipFill>
        <p:spPr>
          <a:xfrm>
            <a:off x="966019" y="5155101"/>
            <a:ext cx="2753706" cy="1150633"/>
          </a:xfrm>
          <a:prstGeom prst="rect">
            <a:avLst/>
          </a:prstGeom>
        </p:spPr>
      </p:pic>
      <p:graphicFrame>
        <p:nvGraphicFramePr>
          <p:cNvPr id="12" name="对象 11"/>
          <p:cNvGraphicFramePr>
            <a:graphicFrameLocks noChangeAspect="1"/>
          </p:cNvGraphicFramePr>
          <p:nvPr>
            <p:extLst>
              <p:ext uri="{D42A27DB-BD31-4B8C-83A1-F6EECF244321}">
                <p14:modId xmlns:p14="http://schemas.microsoft.com/office/powerpoint/2010/main" val="4059935695"/>
              </p:ext>
            </p:extLst>
          </p:nvPr>
        </p:nvGraphicFramePr>
        <p:xfrm>
          <a:off x="6011444" y="5148437"/>
          <a:ext cx="2764591" cy="1143969"/>
        </p:xfrm>
        <a:graphic>
          <a:graphicData uri="http://schemas.openxmlformats.org/presentationml/2006/ole">
            <mc:AlternateContent xmlns:mc="http://schemas.openxmlformats.org/markup-compatibility/2006">
              <mc:Choice xmlns:v="urn:schemas-microsoft-com:vml" Requires="v">
                <p:oleObj spid="_x0000_s1320" r:id="rId8" imgW="3682440" imgH="1523520" progId="">
                  <p:embed/>
                </p:oleObj>
              </mc:Choice>
              <mc:Fallback>
                <p:oleObj r:id="rId8" imgW="3682440" imgH="1523520" progId="">
                  <p:embed/>
                  <p:pic>
                    <p:nvPicPr>
                      <p:cNvPr id="10" name="对象 9"/>
                      <p:cNvPicPr/>
                      <p:nvPr/>
                    </p:nvPicPr>
                    <p:blipFill>
                      <a:blip r:embed="rId9"/>
                      <a:stretch>
                        <a:fillRect/>
                      </a:stretch>
                    </p:blipFill>
                    <p:spPr>
                      <a:xfrm>
                        <a:off x="6011444" y="5148437"/>
                        <a:ext cx="2764591" cy="1143969"/>
                      </a:xfrm>
                      <a:prstGeom prst="rect">
                        <a:avLst/>
                      </a:prstGeom>
                    </p:spPr>
                  </p:pic>
                </p:oleObj>
              </mc:Fallback>
            </mc:AlternateContent>
          </a:graphicData>
        </a:graphic>
      </p:graphicFrame>
      <p:sp>
        <p:nvSpPr>
          <p:cNvPr id="13" name="右箭头 12"/>
          <p:cNvSpPr/>
          <p:nvPr/>
        </p:nvSpPr>
        <p:spPr>
          <a:xfrm>
            <a:off x="4522684" y="4417248"/>
            <a:ext cx="685800" cy="318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4522684" y="5567881"/>
            <a:ext cx="685800" cy="318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454685" y="5197315"/>
            <a:ext cx="700576" cy="369332"/>
          </a:xfrm>
          <a:prstGeom prst="rect">
            <a:avLst/>
          </a:prstGeom>
          <a:noFill/>
        </p:spPr>
        <p:txBody>
          <a:bodyPr wrap="none" rtlCol="0">
            <a:spAutoFit/>
          </a:bodyPr>
          <a:lstStyle/>
          <a:p>
            <a:r>
              <a:rPr lang="en-US" altLang="zh-CN" dirty="0" smtClean="0"/>
              <a:t>Patch</a:t>
            </a:r>
            <a:endParaRPr lang="zh-CN" altLang="en-US" dirty="0"/>
          </a:p>
        </p:txBody>
      </p:sp>
      <p:sp>
        <p:nvSpPr>
          <p:cNvPr id="16" name="文本框 15"/>
          <p:cNvSpPr txBox="1"/>
          <p:nvPr/>
        </p:nvSpPr>
        <p:spPr>
          <a:xfrm>
            <a:off x="4208207" y="4046682"/>
            <a:ext cx="1193532" cy="369332"/>
          </a:xfrm>
          <a:prstGeom prst="rect">
            <a:avLst/>
          </a:prstGeom>
          <a:noFill/>
        </p:spPr>
        <p:txBody>
          <a:bodyPr wrap="none" rtlCol="0">
            <a:spAutoFit/>
          </a:bodyPr>
          <a:lstStyle/>
          <a:p>
            <a:r>
              <a:rPr lang="en-US" altLang="zh-CN" dirty="0" err="1" smtClean="0"/>
              <a:t>Cartoonize</a:t>
            </a:r>
            <a:endParaRPr lang="zh-CN" altLang="en-US" dirty="0"/>
          </a:p>
        </p:txBody>
      </p:sp>
      <p:sp>
        <p:nvSpPr>
          <p:cNvPr id="18" name="文本框 17"/>
          <p:cNvSpPr txBox="1"/>
          <p:nvPr/>
        </p:nvSpPr>
        <p:spPr>
          <a:xfrm>
            <a:off x="8889590" y="3196219"/>
            <a:ext cx="3214983" cy="461665"/>
          </a:xfrm>
          <a:prstGeom prst="rect">
            <a:avLst/>
          </a:prstGeom>
          <a:noFill/>
        </p:spPr>
        <p:txBody>
          <a:bodyPr wrap="none" rtlCol="0">
            <a:spAutoFit/>
          </a:bodyPr>
          <a:lstStyle/>
          <a:p>
            <a:r>
              <a:rPr lang="en-US" altLang="zh-CN" sz="2400" dirty="0">
                <a:solidFill>
                  <a:schemeClr val="accent1"/>
                </a:solidFill>
              </a:rPr>
              <a:t>Selected in this </a:t>
            </a:r>
            <a:r>
              <a:rPr lang="en-US" altLang="zh-CN" sz="2400" dirty="0" smtClean="0">
                <a:solidFill>
                  <a:schemeClr val="accent1"/>
                </a:solidFill>
              </a:rPr>
              <a:t>paper</a:t>
            </a:r>
            <a:endParaRPr lang="zh-CN" altLang="en-US" sz="2400" dirty="0">
              <a:solidFill>
                <a:schemeClr val="accent1"/>
              </a:solidFill>
            </a:endParaRPr>
          </a:p>
        </p:txBody>
      </p:sp>
    </p:spTree>
    <p:extLst>
      <p:ext uri="{BB962C8B-B14F-4D97-AF65-F5344CB8AC3E}">
        <p14:creationId xmlns:p14="http://schemas.microsoft.com/office/powerpoint/2010/main" val="272342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3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8" grpId="0"/>
      <p:bldP spid="13" grpId="0" animBg="1"/>
      <p:bldP spid="14" grpId="0" animBg="1"/>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Architecture</a:t>
            </a:r>
            <a:endParaRPr lang="zh-CN" altLang="en-US" dirty="0"/>
          </a:p>
        </p:txBody>
      </p:sp>
      <p:sp>
        <p:nvSpPr>
          <p:cNvPr id="4" name="圆角矩形 3"/>
          <p:cNvSpPr/>
          <p:nvPr/>
        </p:nvSpPr>
        <p:spPr>
          <a:xfrm>
            <a:off x="845127" y="1545518"/>
            <a:ext cx="3150973" cy="52680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5" name="矩形 4"/>
          <p:cNvSpPr/>
          <p:nvPr/>
        </p:nvSpPr>
        <p:spPr>
          <a:xfrm>
            <a:off x="1377405" y="2155121"/>
            <a:ext cx="2188771" cy="5176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2"/>
                </a:solidFill>
                <a:latin typeface="微软雅黑" panose="020B0503020204020204" pitchFamily="34" charset="-122"/>
                <a:ea typeface="微软雅黑" panose="020B0503020204020204" pitchFamily="34" charset="-122"/>
              </a:rPr>
              <a:t>Face Detection</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6" name="矩形 5"/>
          <p:cNvSpPr/>
          <p:nvPr/>
        </p:nvSpPr>
        <p:spPr>
          <a:xfrm>
            <a:off x="1416253" y="2950249"/>
            <a:ext cx="2188771" cy="52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Face Normalization</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7" name="矩形 6"/>
          <p:cNvSpPr/>
          <p:nvPr/>
        </p:nvSpPr>
        <p:spPr>
          <a:xfrm>
            <a:off x="1416253" y="3814590"/>
            <a:ext cx="2188771" cy="452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Face </a:t>
            </a:r>
            <a:r>
              <a:rPr lang="en-US" altLang="zh-CN" b="1" dirty="0" smtClean="0">
                <a:solidFill>
                  <a:schemeClr val="tx2"/>
                </a:solidFill>
                <a:latin typeface="微软雅黑" panose="020B0503020204020204" pitchFamily="34" charset="-122"/>
                <a:ea typeface="微软雅黑" panose="020B0503020204020204" pitchFamily="34" charset="-122"/>
              </a:rPr>
              <a:t>Hashing</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8" name="矩形 7"/>
          <p:cNvSpPr/>
          <p:nvPr/>
        </p:nvSpPr>
        <p:spPr>
          <a:xfrm>
            <a:off x="1404933" y="4601675"/>
            <a:ext cx="2188771" cy="455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Face Matching</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9" name="矩形 8"/>
          <p:cNvSpPr/>
          <p:nvPr/>
        </p:nvSpPr>
        <p:spPr>
          <a:xfrm>
            <a:off x="1404933" y="5344611"/>
            <a:ext cx="2188771" cy="4681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Policy Enforcement</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543427" y="1672934"/>
            <a:ext cx="1856727" cy="400110"/>
          </a:xfrm>
          <a:prstGeom prst="rect">
            <a:avLst/>
          </a:prstGeom>
          <a:noFill/>
        </p:spPr>
        <p:txBody>
          <a:bodyPr wrap="none" rtlCol="0">
            <a:spAutoFit/>
          </a:bodyPr>
          <a:lstStyle/>
          <a:p>
            <a:pPr algn="ctr"/>
            <a:r>
              <a:rPr lang="en-US" altLang="zh-CN" sz="2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Alice’s Phone</a:t>
            </a:r>
            <a:endParaRPr lang="en-US"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箭头连接符 10"/>
          <p:cNvCxnSpPr>
            <a:stCxn id="5" idx="2"/>
          </p:cNvCxnSpPr>
          <p:nvPr/>
        </p:nvCxnSpPr>
        <p:spPr>
          <a:xfrm>
            <a:off x="2471790" y="2672808"/>
            <a:ext cx="0" cy="2791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457101" y="3521378"/>
            <a:ext cx="0" cy="261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420613" y="4266784"/>
            <a:ext cx="0" cy="261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420613" y="5057624"/>
            <a:ext cx="0" cy="261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400665" y="5812729"/>
            <a:ext cx="0" cy="261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764878" y="4324370"/>
            <a:ext cx="1839584" cy="584775"/>
          </a:xfrm>
          <a:prstGeom prst="rect">
            <a:avLst/>
          </a:prstGeom>
          <a:noFill/>
        </p:spPr>
        <p:txBody>
          <a:bodyPr wrap="square" rtlCol="0">
            <a:spAutoFit/>
          </a:bodyPr>
          <a:lstStyle/>
          <a:p>
            <a:pPr algn="ctr"/>
            <a:r>
              <a:rPr lang="en-US" altLang="zh-CN" sz="1600" b="1" dirty="0">
                <a:solidFill>
                  <a:schemeClr val="tx2"/>
                </a:solidFill>
                <a:latin typeface="微软雅黑" panose="020B0503020204020204" pitchFamily="34" charset="-122"/>
                <a:ea typeface="微软雅黑" panose="020B0503020204020204" pitchFamily="34" charset="-122"/>
              </a:rPr>
              <a:t>BLE Broadcasting</a:t>
            </a:r>
          </a:p>
        </p:txBody>
      </p:sp>
      <p:sp>
        <p:nvSpPr>
          <p:cNvPr id="17" name="圆角矩形 16"/>
          <p:cNvSpPr/>
          <p:nvPr/>
        </p:nvSpPr>
        <p:spPr>
          <a:xfrm>
            <a:off x="6916659" y="1549534"/>
            <a:ext cx="3242220" cy="53084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8" name="矩形 17"/>
          <p:cNvSpPr/>
          <p:nvPr/>
        </p:nvSpPr>
        <p:spPr>
          <a:xfrm>
            <a:off x="7361777" y="2916724"/>
            <a:ext cx="2303024" cy="497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Face Detection</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19" name="矩形 18"/>
          <p:cNvSpPr/>
          <p:nvPr/>
        </p:nvSpPr>
        <p:spPr>
          <a:xfrm>
            <a:off x="7361777" y="3709493"/>
            <a:ext cx="2303024" cy="472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Face Normalization</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20" name="矩形 19"/>
          <p:cNvSpPr/>
          <p:nvPr/>
        </p:nvSpPr>
        <p:spPr>
          <a:xfrm>
            <a:off x="7367101" y="4491154"/>
            <a:ext cx="2303024" cy="482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2"/>
                </a:solidFill>
                <a:latin typeface="微软雅黑" panose="020B0503020204020204" pitchFamily="34" charset="-122"/>
                <a:ea typeface="微软雅黑" panose="020B0503020204020204" pitchFamily="34" charset="-122"/>
              </a:rPr>
              <a:t>Face </a:t>
            </a:r>
            <a:r>
              <a:rPr lang="en-US" altLang="zh-CN" b="1" dirty="0" smtClean="0">
                <a:solidFill>
                  <a:schemeClr val="tx2"/>
                </a:solidFill>
                <a:latin typeface="微软雅黑" panose="020B0503020204020204" pitchFamily="34" charset="-122"/>
                <a:ea typeface="微软雅黑" panose="020B0503020204020204" pitchFamily="34" charset="-122"/>
              </a:rPr>
              <a:t>Hashing</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851698" y="1692302"/>
            <a:ext cx="3381183" cy="400110"/>
          </a:xfrm>
          <a:prstGeom prst="rect">
            <a:avLst/>
          </a:prstGeom>
          <a:noFill/>
        </p:spPr>
        <p:txBody>
          <a:bodyPr wrap="none" rtlCol="0">
            <a:spAutoFit/>
          </a:bodyPr>
          <a:lstStyle/>
          <a:p>
            <a:pPr algn="ctr"/>
            <a:r>
              <a:rPr lang="en-US" altLang="zh-CN" sz="2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Bob’s Smartphone (or PC)</a:t>
            </a:r>
          </a:p>
        </p:txBody>
      </p:sp>
      <p:cxnSp>
        <p:nvCxnSpPr>
          <p:cNvPr id="22" name="直接箭头连接符 21"/>
          <p:cNvCxnSpPr/>
          <p:nvPr/>
        </p:nvCxnSpPr>
        <p:spPr>
          <a:xfrm>
            <a:off x="8549664" y="3413812"/>
            <a:ext cx="0" cy="2560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8542290" y="4230000"/>
            <a:ext cx="0" cy="263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8575818" y="2652933"/>
            <a:ext cx="0" cy="263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5793533" y="5639461"/>
            <a:ext cx="1499116" cy="1946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6"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511" y="4686324"/>
            <a:ext cx="787142" cy="1906276"/>
          </a:xfrm>
          <a:prstGeom prst="rect">
            <a:avLst/>
          </a:prstGeom>
        </p:spPr>
      </p:pic>
      <p:pic>
        <p:nvPicPr>
          <p:cNvPr id="27"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351" y="5139147"/>
            <a:ext cx="567775" cy="1000632"/>
          </a:xfrm>
          <a:prstGeom prst="rect">
            <a:avLst/>
          </a:prstGeom>
        </p:spPr>
      </p:pic>
      <p:sp>
        <p:nvSpPr>
          <p:cNvPr id="28" name="矩形 27"/>
          <p:cNvSpPr/>
          <p:nvPr/>
        </p:nvSpPr>
        <p:spPr>
          <a:xfrm>
            <a:off x="7377562" y="6346625"/>
            <a:ext cx="2328452" cy="466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2"/>
                </a:solidFill>
                <a:latin typeface="微软雅黑" panose="020B0503020204020204" pitchFamily="34" charset="-122"/>
                <a:ea typeface="微软雅黑" panose="020B0503020204020204" pitchFamily="34" charset="-122"/>
              </a:rPr>
              <a:t>Setting Privacy Policy</a:t>
            </a:r>
          </a:p>
        </p:txBody>
      </p:sp>
      <p:sp>
        <p:nvSpPr>
          <p:cNvPr id="29" name="文本框 85"/>
          <p:cNvSpPr txBox="1"/>
          <p:nvPr/>
        </p:nvSpPr>
        <p:spPr>
          <a:xfrm>
            <a:off x="4272659" y="6357502"/>
            <a:ext cx="2411366" cy="400110"/>
          </a:xfrm>
          <a:prstGeom prst="rect">
            <a:avLst/>
          </a:prstGeom>
          <a:noFill/>
        </p:spPr>
        <p:txBody>
          <a:bodyPr wrap="none" rtlCol="0">
            <a:spAutoFit/>
          </a:bodyPr>
          <a:lstStyle/>
          <a:p>
            <a:pPr algn="ctr"/>
            <a:r>
              <a:rPr lang="en-US" altLang="zh-CN" sz="2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Bob’s Smartwatch</a:t>
            </a:r>
            <a:endParaRPr lang="en-US"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85"/>
          <p:cNvSpPr txBox="1"/>
          <p:nvPr/>
        </p:nvSpPr>
        <p:spPr>
          <a:xfrm>
            <a:off x="5685127" y="5031727"/>
            <a:ext cx="1663532" cy="584775"/>
          </a:xfrm>
          <a:prstGeom prst="rect">
            <a:avLst/>
          </a:prstGeom>
          <a:noFill/>
        </p:spPr>
        <p:txBody>
          <a:bodyPr wrap="none" rtlCol="0">
            <a:spAutoFit/>
          </a:bodyPr>
          <a:lstStyle/>
          <a:p>
            <a:pPr algn="ctr"/>
            <a:r>
              <a:rPr lang="en-US" altLang="zh-CN" sz="1600" b="1" dirty="0" smtClean="0">
                <a:solidFill>
                  <a:schemeClr val="tx2"/>
                </a:solidFill>
                <a:latin typeface="Microsoft YaHei" panose="020B0503020204020204" pitchFamily="34" charset="-122"/>
                <a:ea typeface="Microsoft YaHei" panose="020B0503020204020204" pitchFamily="34" charset="-122"/>
              </a:rPr>
              <a:t>Upload</a:t>
            </a:r>
          </a:p>
          <a:p>
            <a:pPr algn="ctr"/>
            <a:r>
              <a:rPr lang="en-US" altLang="zh-CN" sz="1600" b="1" dirty="0" smtClean="0">
                <a:solidFill>
                  <a:schemeClr val="tx2"/>
                </a:solidFill>
                <a:latin typeface="Microsoft YaHei" panose="020B0503020204020204" pitchFamily="34" charset="-122"/>
                <a:ea typeface="Microsoft YaHei" panose="020B0503020204020204" pitchFamily="34" charset="-122"/>
              </a:rPr>
              <a:t>Privacy Profile</a:t>
            </a:r>
            <a:endParaRPr lang="en-US" altLang="zh-CN" sz="1600" b="1" dirty="0">
              <a:solidFill>
                <a:schemeClr val="tx2"/>
              </a:solidFill>
              <a:latin typeface="Microsoft YaHei" panose="020B0503020204020204" pitchFamily="34" charset="-122"/>
              <a:ea typeface="Microsoft YaHei" panose="020B0503020204020204" pitchFamily="34" charset="-122"/>
            </a:endParaRP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602" y="2175278"/>
            <a:ext cx="1075359" cy="442745"/>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4638" y="2176731"/>
            <a:ext cx="1071830" cy="441293"/>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1296" y="2175278"/>
            <a:ext cx="1075358" cy="442745"/>
          </a:xfrm>
          <a:prstGeom prst="rect">
            <a:avLst/>
          </a:prstGeom>
        </p:spPr>
      </p:pic>
      <p:cxnSp>
        <p:nvCxnSpPr>
          <p:cNvPr id="34" name="直接箭头连接符 33"/>
          <p:cNvCxnSpPr>
            <a:endCxn id="5" idx="3"/>
          </p:cNvCxnSpPr>
          <p:nvPr/>
        </p:nvCxnSpPr>
        <p:spPr>
          <a:xfrm flipH="1">
            <a:off x="3566176" y="2413964"/>
            <a:ext cx="117360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7365704" y="2577606"/>
            <a:ext cx="589713" cy="338554"/>
          </a:xfrm>
          <a:prstGeom prst="rect">
            <a:avLst/>
          </a:prstGeom>
          <a:noFill/>
        </p:spPr>
        <p:txBody>
          <a:bodyPr wrap="none" rtlCol="0">
            <a:spAutoFit/>
          </a:bodyPr>
          <a:lstStyle/>
          <a:p>
            <a:r>
              <a:rPr lang="en-US" altLang="zh-CN" sz="1600" b="1" dirty="0" smtClean="0">
                <a:solidFill>
                  <a:schemeClr val="tx2"/>
                </a:solidFill>
                <a:latin typeface="微软雅黑" panose="020B0503020204020204" pitchFamily="34" charset="-122"/>
                <a:ea typeface="微软雅黑" panose="020B0503020204020204" pitchFamily="34" charset="-122"/>
              </a:rPr>
              <a:t>Left</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
        <p:nvSpPr>
          <p:cNvPr id="36" name="文本框 27"/>
          <p:cNvSpPr txBox="1"/>
          <p:nvPr/>
        </p:nvSpPr>
        <p:spPr>
          <a:xfrm>
            <a:off x="9522033" y="2612580"/>
            <a:ext cx="742511" cy="338554"/>
          </a:xfrm>
          <a:prstGeom prst="rect">
            <a:avLst/>
          </a:prstGeom>
          <a:noFill/>
        </p:spPr>
        <p:txBody>
          <a:bodyPr wrap="none" rtlCol="0">
            <a:spAutoFit/>
          </a:bodyPr>
          <a:lstStyle/>
          <a:p>
            <a:r>
              <a:rPr lang="en-US" altLang="zh-CN" sz="1600" b="1" dirty="0" smtClean="0">
                <a:solidFill>
                  <a:schemeClr val="tx2"/>
                </a:solidFill>
                <a:latin typeface="微软雅黑" panose="020B0503020204020204" pitchFamily="34" charset="-122"/>
                <a:ea typeface="微软雅黑" panose="020B0503020204020204" pitchFamily="34" charset="-122"/>
              </a:rPr>
              <a:t>Right</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
        <p:nvSpPr>
          <p:cNvPr id="37" name="文本框 27"/>
          <p:cNvSpPr txBox="1"/>
          <p:nvPr/>
        </p:nvSpPr>
        <p:spPr>
          <a:xfrm>
            <a:off x="8644777" y="2592150"/>
            <a:ext cx="736677" cy="338554"/>
          </a:xfrm>
          <a:prstGeom prst="rect">
            <a:avLst/>
          </a:prstGeom>
          <a:noFill/>
        </p:spPr>
        <p:txBody>
          <a:bodyPr wrap="none" rtlCol="0">
            <a:spAutoFit/>
          </a:bodyPr>
          <a:lstStyle/>
          <a:p>
            <a:r>
              <a:rPr lang="en-US" altLang="zh-CN" sz="1600" b="1" dirty="0" smtClean="0">
                <a:solidFill>
                  <a:schemeClr val="tx2"/>
                </a:solidFill>
                <a:latin typeface="微软雅黑" panose="020B0503020204020204" pitchFamily="34" charset="-122"/>
                <a:ea typeface="微软雅黑" panose="020B0503020204020204" pitchFamily="34" charset="-122"/>
              </a:rPr>
              <a:t>Front</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cxnSp>
        <p:nvCxnSpPr>
          <p:cNvPr id="38" name="直接箭头连接符 128"/>
          <p:cNvCxnSpPr/>
          <p:nvPr/>
        </p:nvCxnSpPr>
        <p:spPr>
          <a:xfrm>
            <a:off x="8513289" y="4948977"/>
            <a:ext cx="0" cy="263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128"/>
          <p:cNvCxnSpPr/>
          <p:nvPr/>
        </p:nvCxnSpPr>
        <p:spPr>
          <a:xfrm flipH="1" flipV="1">
            <a:off x="8549664" y="6157089"/>
            <a:ext cx="6507" cy="189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101"/>
          <p:cNvSpPr txBox="1"/>
          <p:nvPr/>
        </p:nvSpPr>
        <p:spPr>
          <a:xfrm>
            <a:off x="3238010" y="2477119"/>
            <a:ext cx="1839584" cy="307777"/>
          </a:xfrm>
          <a:prstGeom prst="rect">
            <a:avLst/>
          </a:prstGeom>
          <a:noFill/>
        </p:spPr>
        <p:txBody>
          <a:bodyPr wrap="square" rtlCol="0">
            <a:spAutoFit/>
          </a:bodyPr>
          <a:lstStyle/>
          <a:p>
            <a:pPr algn="ctr"/>
            <a:r>
              <a:rPr lang="en-US" altLang="zh-CN" sz="1400" b="1" dirty="0" smtClean="0">
                <a:solidFill>
                  <a:schemeClr val="tx2"/>
                </a:solidFill>
                <a:latin typeface="微软雅黑" panose="020B0503020204020204" pitchFamily="34" charset="-122"/>
                <a:ea typeface="微软雅黑" panose="020B0503020204020204" pitchFamily="34" charset="-122"/>
              </a:rPr>
              <a:t>Take Photo</a:t>
            </a:r>
          </a:p>
        </p:txBody>
      </p:sp>
      <p:sp>
        <p:nvSpPr>
          <p:cNvPr id="41" name="Flowchart: Document 33"/>
          <p:cNvSpPr/>
          <p:nvPr/>
        </p:nvSpPr>
        <p:spPr>
          <a:xfrm>
            <a:off x="7377562" y="5199432"/>
            <a:ext cx="2287239" cy="1035860"/>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000" b="1" dirty="0" smtClean="0">
              <a:solidFill>
                <a:schemeClr val="tx2"/>
              </a:solidFill>
              <a:latin typeface="微软雅黑" panose="020B0503020204020204" pitchFamily="34" charset="-122"/>
              <a:ea typeface="微软雅黑" panose="020B0503020204020204" pitchFamily="34" charset="-122"/>
            </a:endParaRPr>
          </a:p>
          <a:p>
            <a:endParaRPr lang="en-US" altLang="zh-CN" sz="1000" b="1" dirty="0">
              <a:solidFill>
                <a:schemeClr val="tx2"/>
              </a:solidFill>
              <a:latin typeface="微软雅黑" panose="020B0503020204020204" pitchFamily="34" charset="-122"/>
              <a:ea typeface="微软雅黑" panose="020B0503020204020204" pitchFamily="34" charset="-122"/>
            </a:endParaRPr>
          </a:p>
          <a:p>
            <a:r>
              <a:rPr lang="en-US" altLang="zh-CN" sz="1000" b="1" dirty="0" smtClean="0">
                <a:solidFill>
                  <a:schemeClr val="tx2"/>
                </a:solidFill>
                <a:latin typeface="微软雅黑" panose="020B0503020204020204" pitchFamily="34" charset="-122"/>
                <a:ea typeface="微软雅黑" panose="020B0503020204020204" pitchFamily="34" charset="-122"/>
              </a:rPr>
              <a:t>Left </a:t>
            </a:r>
            <a:r>
              <a:rPr lang="en-US" altLang="zh-CN" sz="1000" b="1" dirty="0">
                <a:solidFill>
                  <a:schemeClr val="tx2"/>
                </a:solidFill>
                <a:latin typeface="微软雅黑" panose="020B0503020204020204" pitchFamily="34" charset="-122"/>
                <a:ea typeface="微软雅黑" panose="020B0503020204020204" pitchFamily="34" charset="-122"/>
              </a:rPr>
              <a:t>hash:DCC302476A183E</a:t>
            </a:r>
          </a:p>
          <a:p>
            <a:r>
              <a:rPr lang="en-US" altLang="zh-CN" sz="1000" b="1" dirty="0">
                <a:solidFill>
                  <a:schemeClr val="tx2"/>
                </a:solidFill>
                <a:latin typeface="微软雅黑" panose="020B0503020204020204" pitchFamily="34" charset="-122"/>
                <a:ea typeface="微软雅黑" panose="020B0503020204020204" pitchFamily="34" charset="-122"/>
              </a:rPr>
              <a:t>Front hash:C69111486A4A1B2A</a:t>
            </a:r>
          </a:p>
          <a:p>
            <a:r>
              <a:rPr lang="en-US" altLang="zh-CN" sz="1000" b="1" dirty="0">
                <a:solidFill>
                  <a:schemeClr val="tx2"/>
                </a:solidFill>
                <a:latin typeface="微软雅黑" panose="020B0503020204020204" pitchFamily="34" charset="-122"/>
                <a:ea typeface="微软雅黑" panose="020B0503020204020204" pitchFamily="34" charset="-122"/>
              </a:rPr>
              <a:t>Right hash:853E02A14AC02E</a:t>
            </a:r>
          </a:p>
          <a:p>
            <a:r>
              <a:rPr lang="en-US" altLang="zh-CN" sz="1000" b="1" dirty="0">
                <a:solidFill>
                  <a:schemeClr val="tx2"/>
                </a:solidFill>
                <a:latin typeface="微软雅黑" panose="020B0503020204020204" pitchFamily="34" charset="-122"/>
                <a:ea typeface="微软雅黑" panose="020B0503020204020204" pitchFamily="34" charset="-122"/>
              </a:rPr>
              <a:t>Privacy Policy:  no photography</a:t>
            </a:r>
          </a:p>
          <a:p>
            <a:pPr algn="ctr"/>
            <a:endParaRPr lang="en-US" sz="1000" dirty="0">
              <a:solidFill>
                <a:schemeClr val="tx2"/>
              </a:solidFill>
            </a:endParaRPr>
          </a:p>
        </p:txBody>
      </p:sp>
      <p:pic>
        <p:nvPicPr>
          <p:cNvPr id="42" name="Picture 35"/>
          <p:cNvPicPr>
            <a:picLocks noChangeAspect="1"/>
          </p:cNvPicPr>
          <p:nvPr/>
        </p:nvPicPr>
        <p:blipFill>
          <a:blip r:embed="rId8"/>
          <a:stretch>
            <a:fillRect/>
          </a:stretch>
        </p:blipFill>
        <p:spPr>
          <a:xfrm>
            <a:off x="4750435" y="2025507"/>
            <a:ext cx="1776451" cy="742288"/>
          </a:xfrm>
          <a:prstGeom prst="rect">
            <a:avLst/>
          </a:prstGeom>
        </p:spPr>
      </p:pic>
      <p:graphicFrame>
        <p:nvGraphicFramePr>
          <p:cNvPr id="43" name="对象 42"/>
          <p:cNvGraphicFramePr>
            <a:graphicFrameLocks noChangeAspect="1"/>
          </p:cNvGraphicFramePr>
          <p:nvPr>
            <p:extLst>
              <p:ext uri="{D42A27DB-BD31-4B8C-83A1-F6EECF244321}">
                <p14:modId xmlns:p14="http://schemas.microsoft.com/office/powerpoint/2010/main" val="1448655226"/>
              </p:ext>
            </p:extLst>
          </p:nvPr>
        </p:nvGraphicFramePr>
        <p:xfrm>
          <a:off x="1738769" y="6066464"/>
          <a:ext cx="1323790" cy="552976"/>
        </p:xfrm>
        <a:graphic>
          <a:graphicData uri="http://schemas.openxmlformats.org/presentationml/2006/ole">
            <mc:AlternateContent xmlns:mc="http://schemas.openxmlformats.org/markup-compatibility/2006">
              <mc:Choice xmlns:v="urn:schemas-microsoft-com:vml" Requires="v">
                <p:oleObj spid="_x0000_s2172" r:id="rId9" imgW="2006280" imgH="838080" progId="">
                  <p:embed/>
                </p:oleObj>
              </mc:Choice>
              <mc:Fallback>
                <p:oleObj r:id="rId9" imgW="2006280" imgH="838080" progId="">
                  <p:embed/>
                  <p:pic>
                    <p:nvPicPr>
                      <p:cNvPr id="137" name="对象 136"/>
                      <p:cNvPicPr/>
                      <p:nvPr/>
                    </p:nvPicPr>
                    <p:blipFill>
                      <a:blip r:embed="rId10"/>
                      <a:stretch>
                        <a:fillRect/>
                      </a:stretch>
                    </p:blipFill>
                    <p:spPr>
                      <a:xfrm>
                        <a:off x="1738769" y="6066464"/>
                        <a:ext cx="1323790" cy="552976"/>
                      </a:xfrm>
                      <a:prstGeom prst="rect">
                        <a:avLst/>
                      </a:prstGeom>
                    </p:spPr>
                  </p:pic>
                </p:oleObj>
              </mc:Fallback>
            </mc:AlternateContent>
          </a:graphicData>
        </a:graphic>
      </p:graphicFrame>
      <p:sp>
        <p:nvSpPr>
          <p:cNvPr id="44" name="文本框 101"/>
          <p:cNvSpPr txBox="1"/>
          <p:nvPr/>
        </p:nvSpPr>
        <p:spPr>
          <a:xfrm>
            <a:off x="4714993" y="2775122"/>
            <a:ext cx="1839584" cy="307777"/>
          </a:xfrm>
          <a:prstGeom prst="rect">
            <a:avLst/>
          </a:prstGeom>
          <a:noFill/>
        </p:spPr>
        <p:txBody>
          <a:bodyPr wrap="square" rtlCol="0">
            <a:spAutoFit/>
          </a:bodyPr>
          <a:lstStyle/>
          <a:p>
            <a:pPr algn="ctr"/>
            <a:r>
              <a:rPr lang="en-US" altLang="zh-CN" sz="1400" b="1" dirty="0" smtClean="0">
                <a:solidFill>
                  <a:schemeClr val="tx2"/>
                </a:solidFill>
                <a:latin typeface="微软雅黑" panose="020B0503020204020204" pitchFamily="34" charset="-122"/>
                <a:ea typeface="微软雅黑" panose="020B0503020204020204" pitchFamily="34" charset="-122"/>
              </a:rPr>
              <a:t>Bob</a:t>
            </a:r>
          </a:p>
        </p:txBody>
      </p:sp>
    </p:spTree>
    <p:extLst>
      <p:ext uri="{BB962C8B-B14F-4D97-AF65-F5344CB8AC3E}">
        <p14:creationId xmlns:p14="http://schemas.microsoft.com/office/powerpoint/2010/main" val="401241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childTnLst>
                                </p:cTn>
                              </p:par>
                              <p:par>
                                <p:cTn id="101" presetID="10"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5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500"/>
                                        <p:tgtEl>
                                          <p:spTgt spid="1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500"/>
                                        <p:tgtEl>
                                          <p:spTgt spid="1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fade">
                                      <p:cBhvr>
                                        <p:cTn id="138" dur="500"/>
                                        <p:tgtEl>
                                          <p:spTgt spid="1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500"/>
                                        <p:tgtEl>
                                          <p:spTgt spid="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fade">
                                      <p:cBhvr>
                                        <p:cTn id="146" dur="500"/>
                                        <p:tgtEl>
                                          <p:spTgt spid="1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
                                        </p:tgtEl>
                                        <p:attrNameLst>
                                          <p:attrName>style.visibility</p:attrName>
                                        </p:attrNameLst>
                                      </p:cBhvr>
                                      <p:to>
                                        <p:strVal val="visible"/>
                                      </p:to>
                                    </p:set>
                                    <p:animEffect transition="in" filter="fade">
                                      <p:cBhvr>
                                        <p:cTn id="149" dur="500"/>
                                        <p:tgtEl>
                                          <p:spTgt spid="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cTn>
                              </p:par>
                              <p:par>
                                <p:cTn id="155" presetID="10" presetClass="entr" presetSubtype="0" fill="hold"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6" grpId="0"/>
      <p:bldP spid="17" grpId="0" animBg="1"/>
      <p:bldP spid="18" grpId="0" animBg="1"/>
      <p:bldP spid="19" grpId="0" animBg="1"/>
      <p:bldP spid="20" grpId="0" animBg="1"/>
      <p:bldP spid="21" grpId="0"/>
      <p:bldP spid="28" grpId="0" animBg="1"/>
      <p:bldP spid="29" grpId="0"/>
      <p:bldP spid="30" grpId="0"/>
      <p:bldP spid="35" grpId="0"/>
      <p:bldP spid="36" grpId="0"/>
      <p:bldP spid="37" grpId="0"/>
      <p:bldP spid="40" grpId="0"/>
      <p:bldP spid="41"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Implementation</a:t>
            </a:r>
            <a:endParaRPr lang="zh-CN" altLang="en-US" dirty="0"/>
          </a:p>
        </p:txBody>
      </p:sp>
      <p:sp>
        <p:nvSpPr>
          <p:cNvPr id="3" name="内容占位符 2"/>
          <p:cNvSpPr>
            <a:spLocks noGrp="1"/>
          </p:cNvSpPr>
          <p:nvPr>
            <p:ph idx="1"/>
          </p:nvPr>
        </p:nvSpPr>
        <p:spPr>
          <a:xfrm>
            <a:off x="609600" y="1893351"/>
            <a:ext cx="10972800" cy="4741863"/>
          </a:xfrm>
        </p:spPr>
        <p:txBody>
          <a:bodyPr/>
          <a:lstStyle/>
          <a:p>
            <a:r>
              <a:rPr lang="en-US" altLang="zh-CN" dirty="0" smtClean="0"/>
              <a:t>The </a:t>
            </a:r>
            <a:r>
              <a:rPr lang="en-US" altLang="zh-CN" dirty="0"/>
              <a:t>entire system has around 8 thousand lines of code (Including C/C++ and Java). </a:t>
            </a:r>
          </a:p>
          <a:p>
            <a:r>
              <a:rPr lang="en-US" altLang="zh-CN" dirty="0"/>
              <a:t>We import into our project the Android version of </a:t>
            </a:r>
            <a:r>
              <a:rPr lang="en-US" altLang="zh-CN" dirty="0" err="1"/>
              <a:t>SeetaFace</a:t>
            </a:r>
            <a:r>
              <a:rPr lang="en-US" altLang="zh-CN" dirty="0"/>
              <a:t> and </a:t>
            </a:r>
            <a:r>
              <a:rPr lang="en-US" altLang="zh-CN" dirty="0" err="1"/>
              <a:t>OpenCV</a:t>
            </a:r>
            <a:r>
              <a:rPr lang="en-US" altLang="zh-CN" dirty="0"/>
              <a:t> 2.4.9. </a:t>
            </a:r>
          </a:p>
          <a:p>
            <a:r>
              <a:rPr lang="en-US" altLang="zh-CN" dirty="0"/>
              <a:t>For BLE operations, we use the classes and APIs provided by the Android framework, such as “</a:t>
            </a:r>
            <a:r>
              <a:rPr lang="en-US" altLang="zh-CN" dirty="0" err="1"/>
              <a:t>mBluetoothManager</a:t>
            </a:r>
            <a:r>
              <a:rPr lang="en-US" altLang="zh-CN" dirty="0"/>
              <a:t>” and “</a:t>
            </a:r>
            <a:r>
              <a:rPr lang="en-US" altLang="zh-CN" dirty="0" err="1"/>
              <a:t>mBluetoothLeAdvertiser.startAdvertising</a:t>
            </a:r>
            <a:r>
              <a:rPr lang="en-US" altLang="zh-CN" dirty="0"/>
              <a:t>()”.</a:t>
            </a:r>
          </a:p>
          <a:p>
            <a:endParaRPr lang="zh-CN" altLang="en-US" dirty="0"/>
          </a:p>
          <a:p>
            <a:endParaRPr lang="zh-CN" altLang="en-US" dirty="0"/>
          </a:p>
        </p:txBody>
      </p:sp>
    </p:spTree>
    <p:extLst>
      <p:ext uri="{BB962C8B-B14F-4D97-AF65-F5344CB8AC3E}">
        <p14:creationId xmlns:p14="http://schemas.microsoft.com/office/powerpoint/2010/main" val="161183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Thresholds of </a:t>
            </a:r>
            <a:r>
              <a:rPr lang="en-US" altLang="zh-CN" dirty="0" smtClean="0"/>
              <a:t>Three Faces</a:t>
            </a:r>
            <a:endParaRPr lang="zh-CN" altLang="en-US" dirty="0"/>
          </a:p>
        </p:txBody>
      </p:sp>
      <p:sp>
        <p:nvSpPr>
          <p:cNvPr id="3" name="内容占位符 2"/>
          <p:cNvSpPr>
            <a:spLocks noGrp="1"/>
          </p:cNvSpPr>
          <p:nvPr>
            <p:ph idx="1"/>
          </p:nvPr>
        </p:nvSpPr>
        <p:spPr>
          <a:xfrm>
            <a:off x="609600" y="1770522"/>
            <a:ext cx="10972800" cy="4741863"/>
          </a:xfrm>
        </p:spPr>
        <p:txBody>
          <a:bodyPr/>
          <a:lstStyle/>
          <a:p>
            <a:r>
              <a:rPr lang="en-US" altLang="zh-CN" dirty="0"/>
              <a:t>Thresholds of three faces. We did an offline analysis with thousands of faces and figured that the threshold value of 10 or 11 is good for front faces, 8 is good for side faces. </a:t>
            </a:r>
            <a:r>
              <a:rPr lang="en-US" altLang="zh-CN" dirty="0" smtClean="0"/>
              <a:t>More detail can be found at the paper.</a:t>
            </a:r>
          </a:p>
          <a:p>
            <a:r>
              <a:rPr lang="en-US" altLang="zh-CN" dirty="0"/>
              <a:t>Take the front face as an example, with the above threshold, both accuracy and recall are higher than 90%.</a:t>
            </a:r>
            <a:endParaRPr lang="zh-CN" altLang="en-US" sz="2800" dirty="0"/>
          </a:p>
        </p:txBody>
      </p:sp>
    </p:spTree>
    <p:extLst>
      <p:ext uri="{BB962C8B-B14F-4D97-AF65-F5344CB8AC3E}">
        <p14:creationId xmlns:p14="http://schemas.microsoft.com/office/powerpoint/2010/main" val="96250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Overhead Evaluation</a:t>
            </a:r>
            <a:endParaRPr lang="zh-CN" altLang="en-US" dirty="0"/>
          </a:p>
        </p:txBody>
      </p:sp>
      <p:sp>
        <p:nvSpPr>
          <p:cNvPr id="3" name="内容占位符 2"/>
          <p:cNvSpPr>
            <a:spLocks noGrp="1"/>
          </p:cNvSpPr>
          <p:nvPr>
            <p:ph idx="1"/>
          </p:nvPr>
        </p:nvSpPr>
        <p:spPr/>
        <p:txBody>
          <a:bodyPr/>
          <a:lstStyle/>
          <a:p>
            <a:r>
              <a:rPr lang="en-US" altLang="zh-CN" dirty="0" smtClean="0"/>
              <a:t>Each </a:t>
            </a:r>
            <a:r>
              <a:rPr lang="en-US" altLang="zh-CN" dirty="0"/>
              <a:t>face need additional 300 </a:t>
            </a:r>
            <a:r>
              <a:rPr lang="en-US" altLang="zh-CN" dirty="0" err="1" smtClean="0"/>
              <a:t>ms.</a:t>
            </a:r>
            <a:endParaRPr lang="zh-CN" altLang="en-US" dirty="0"/>
          </a:p>
        </p:txBody>
      </p:sp>
      <p:pic>
        <p:nvPicPr>
          <p:cNvPr id="5" name="图片 4"/>
          <p:cNvPicPr>
            <a:picLocks noChangeAspect="1"/>
          </p:cNvPicPr>
          <p:nvPr/>
        </p:nvPicPr>
        <p:blipFill>
          <a:blip r:embed="rId2"/>
          <a:stretch>
            <a:fillRect/>
          </a:stretch>
        </p:blipFill>
        <p:spPr>
          <a:xfrm>
            <a:off x="3362960" y="2030664"/>
            <a:ext cx="5470201" cy="4827336"/>
          </a:xfrm>
          <a:prstGeom prst="rect">
            <a:avLst/>
          </a:prstGeom>
        </p:spPr>
      </p:pic>
    </p:spTree>
    <p:extLst>
      <p:ext uri="{BB962C8B-B14F-4D97-AF65-F5344CB8AC3E}">
        <p14:creationId xmlns:p14="http://schemas.microsoft.com/office/powerpoint/2010/main" val="1339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Real World Test</a:t>
            </a:r>
            <a:endParaRPr lang="zh-CN" altLang="en-US" dirty="0"/>
          </a:p>
        </p:txBody>
      </p:sp>
      <p:sp>
        <p:nvSpPr>
          <p:cNvPr id="3" name="内容占位符 2"/>
          <p:cNvSpPr>
            <a:spLocks noGrp="1"/>
          </p:cNvSpPr>
          <p:nvPr>
            <p:ph idx="1"/>
          </p:nvPr>
        </p:nvSpPr>
        <p:spPr>
          <a:xfrm>
            <a:off x="609601" y="1388385"/>
            <a:ext cx="10911839" cy="2777216"/>
          </a:xfrm>
        </p:spPr>
        <p:txBody>
          <a:bodyPr/>
          <a:lstStyle/>
          <a:p>
            <a:r>
              <a:rPr lang="en-US" altLang="zh-CN" dirty="0" smtClean="0"/>
              <a:t>Test with different </a:t>
            </a:r>
            <a:r>
              <a:rPr lang="en-US" altLang="zh-CN" dirty="0"/>
              <a:t>locations, including classroom, playground, parking lot, lobby, and </a:t>
            </a:r>
            <a:r>
              <a:rPr lang="en-US" altLang="zh-CN" dirty="0" smtClean="0"/>
              <a:t>hallway.</a:t>
            </a:r>
            <a:endParaRPr lang="zh-CN" altLang="en-US" dirty="0"/>
          </a:p>
        </p:txBody>
      </p:sp>
      <p:pic>
        <p:nvPicPr>
          <p:cNvPr id="7" name="图片 6"/>
          <p:cNvPicPr>
            <a:picLocks noChangeAspect="1"/>
          </p:cNvPicPr>
          <p:nvPr/>
        </p:nvPicPr>
        <p:blipFill>
          <a:blip r:embed="rId2"/>
          <a:stretch>
            <a:fillRect/>
          </a:stretch>
        </p:blipFill>
        <p:spPr>
          <a:xfrm>
            <a:off x="8961120" y="3634814"/>
            <a:ext cx="3362960" cy="138203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22981"/>
            <a:ext cx="8351520" cy="4635019"/>
          </a:xfrm>
          <a:prstGeom prst="rect">
            <a:avLst/>
          </a:prstGeom>
        </p:spPr>
      </p:pic>
    </p:spTree>
    <p:extLst>
      <p:ext uri="{BB962C8B-B14F-4D97-AF65-F5344CB8AC3E}">
        <p14:creationId xmlns:p14="http://schemas.microsoft.com/office/powerpoint/2010/main" val="346625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Mobile/Wearable </a:t>
            </a:r>
            <a:r>
              <a:rPr lang="en-US" altLang="zh-CN" dirty="0"/>
              <a:t>devices growing popular </a:t>
            </a:r>
            <a:endParaRPr lang="zh-CN" altLang="en-US" dirty="0"/>
          </a:p>
        </p:txBody>
      </p:sp>
      <p:sp>
        <p:nvSpPr>
          <p:cNvPr id="4" name="内容占位符 2"/>
          <p:cNvSpPr txBox="1">
            <a:spLocks/>
          </p:cNvSpPr>
          <p:nvPr/>
        </p:nvSpPr>
        <p:spPr bwMode="auto">
          <a:xfrm>
            <a:off x="8340755" y="5106643"/>
            <a:ext cx="4001105" cy="147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49263" indent="-363538" algn="l" rtl="0" eaLnBrk="1" fontAlgn="base" hangingPunct="1">
              <a:spcBef>
                <a:spcPts val="1800"/>
              </a:spcBef>
              <a:spcAft>
                <a:spcPct val="0"/>
              </a:spcAft>
              <a:buClr>
                <a:schemeClr val="accent1"/>
              </a:buClr>
              <a:buSzPct val="100000"/>
              <a:buFont typeface="Wingdings" panose="05000000000000000000" pitchFamily="2" charset="2"/>
              <a:buChar char="l"/>
              <a:defRPr sz="2400" kern="1200">
                <a:solidFill>
                  <a:schemeClr val="accent1"/>
                </a:solidFill>
                <a:latin typeface="+mn-lt"/>
                <a:ea typeface="+mn-ea"/>
                <a:cs typeface="+mn-cs"/>
              </a:defRPr>
            </a:lvl1pPr>
            <a:lvl2pPr marL="449263" indent="0" algn="l" rtl="0" eaLnBrk="1" fontAlgn="base" hangingPunct="1">
              <a:lnSpc>
                <a:spcPct val="120000"/>
              </a:lnSpc>
              <a:spcBef>
                <a:spcPct val="20000"/>
              </a:spcBef>
              <a:spcAft>
                <a:spcPct val="0"/>
              </a:spcAft>
              <a:buClr>
                <a:schemeClr val="accent1"/>
              </a:buClr>
              <a:buFont typeface="Arial" panose="020B0604020202020204" pitchFamily="34" charset="0"/>
              <a:buNone/>
              <a:defRPr sz="1800" kern="1200">
                <a:solidFill>
                  <a:schemeClr val="tx1">
                    <a:lumMod val="75000"/>
                  </a:schemeClr>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D4D4D"/>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D4D4D"/>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
        <p:nvSpPr>
          <p:cNvPr id="10" name="内容占位符 2"/>
          <p:cNvSpPr>
            <a:spLocks noGrp="1"/>
          </p:cNvSpPr>
          <p:nvPr>
            <p:ph idx="1"/>
          </p:nvPr>
        </p:nvSpPr>
        <p:spPr>
          <a:xfrm>
            <a:off x="609600" y="1388384"/>
            <a:ext cx="10972800" cy="4741863"/>
          </a:xfrm>
        </p:spPr>
        <p:txBody>
          <a:bodyPr/>
          <a:lstStyle/>
          <a:p>
            <a:r>
              <a:rPr lang="en-US" altLang="zh-CN" dirty="0"/>
              <a:t>Mobile/wearable devices include smartphones, smartwatches, tablets, smart glasses, and lifelogging cameras.</a:t>
            </a:r>
            <a:endParaRPr lang="zh-CN" altLang="en-US" dirty="0"/>
          </a:p>
          <a:p>
            <a:endParaRPr lang="en-US" altLang="zh-CN" dirty="0" smtClean="0"/>
          </a:p>
          <a:p>
            <a:pPr marL="85725" indent="0">
              <a:buNone/>
            </a:pPr>
            <a:endParaRPr lang="en-US" altLang="zh-CN" dirty="0" smtClean="0"/>
          </a:p>
          <a:p>
            <a:r>
              <a:rPr lang="en-US" altLang="zh-CN" dirty="0" smtClean="0"/>
              <a:t>More </a:t>
            </a:r>
            <a:r>
              <a:rPr lang="en-US" altLang="zh-CN" dirty="0"/>
              <a:t>and more people have become used to recording life with mobile (or wearable) cameras, from public events to individual activities, and share them online. </a:t>
            </a:r>
          </a:p>
          <a:p>
            <a:endParaRPr lang="en-US" altLang="zh-CN" dirty="0"/>
          </a:p>
          <a:p>
            <a:endParaRPr lang="zh-CN" altLang="en-US" dirty="0"/>
          </a:p>
          <a:p>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398" y="2251053"/>
            <a:ext cx="1340803" cy="134080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200" y="2251053"/>
            <a:ext cx="2383649" cy="1340803"/>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849" y="2251053"/>
            <a:ext cx="1619551" cy="134962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398" y="4789649"/>
            <a:ext cx="1604623" cy="957026"/>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3021" y="4789649"/>
            <a:ext cx="1386581" cy="957026"/>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9285" y="4798473"/>
            <a:ext cx="2773722" cy="961622"/>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9602" y="4798473"/>
            <a:ext cx="2296778" cy="957027"/>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6380" y="4789649"/>
            <a:ext cx="1762905" cy="957026"/>
          </a:xfrm>
          <a:prstGeom prst="rect">
            <a:avLst/>
          </a:prstGeom>
        </p:spPr>
      </p:pic>
    </p:spTree>
    <p:extLst>
      <p:ext uri="{BB962C8B-B14F-4D97-AF65-F5344CB8AC3E}">
        <p14:creationId xmlns:p14="http://schemas.microsoft.com/office/powerpoint/2010/main" val="6936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Security and Privacy Analysis</a:t>
            </a:r>
            <a:endParaRPr lang="zh-CN" altLang="en-US" dirty="0"/>
          </a:p>
        </p:txBody>
      </p:sp>
      <p:sp>
        <p:nvSpPr>
          <p:cNvPr id="3" name="内容占位符 2"/>
          <p:cNvSpPr>
            <a:spLocks noGrp="1"/>
          </p:cNvSpPr>
          <p:nvPr>
            <p:ph idx="1"/>
          </p:nvPr>
        </p:nvSpPr>
        <p:spPr/>
        <p:txBody>
          <a:bodyPr/>
          <a:lstStyle/>
          <a:p>
            <a:r>
              <a:rPr lang="en-US" altLang="zh-CN" dirty="0" err="1" smtClean="0"/>
              <a:t>iRyP</a:t>
            </a:r>
            <a:r>
              <a:rPr lang="en-US" altLang="zh-CN" dirty="0" smtClean="0"/>
              <a:t> </a:t>
            </a:r>
            <a:r>
              <a:rPr lang="en-US" altLang="zh-CN" dirty="0"/>
              <a:t>won’t compromise face-based user authentication. </a:t>
            </a:r>
          </a:p>
          <a:p>
            <a:pPr lvl="1"/>
            <a:r>
              <a:rPr lang="en-US" altLang="zh-CN" dirty="0" err="1"/>
              <a:t>pHash</a:t>
            </a:r>
            <a:r>
              <a:rPr lang="en-US" altLang="zh-CN" dirty="0"/>
              <a:t> is not reversible, and it is not a facial biometric.</a:t>
            </a:r>
          </a:p>
          <a:p>
            <a:r>
              <a:rPr lang="en-US" altLang="zh-CN" dirty="0" err="1" smtClean="0"/>
              <a:t>iRyP</a:t>
            </a:r>
            <a:r>
              <a:rPr lang="en-US" altLang="zh-CN" dirty="0" smtClean="0"/>
              <a:t> </a:t>
            </a:r>
            <a:r>
              <a:rPr lang="en-US" altLang="zh-CN" dirty="0"/>
              <a:t>does not enable new </a:t>
            </a:r>
            <a:r>
              <a:rPr lang="en-US" altLang="zh-CN" dirty="0" smtClean="0"/>
              <a:t>user </a:t>
            </a:r>
            <a:r>
              <a:rPr lang="en-US" altLang="zh-CN" dirty="0"/>
              <a:t>tracking </a:t>
            </a:r>
            <a:r>
              <a:rPr lang="en-US" altLang="zh-CN" dirty="0" err="1" smtClean="0"/>
              <a:t>capibility</a:t>
            </a:r>
            <a:r>
              <a:rPr lang="en-US" altLang="zh-CN" dirty="0"/>
              <a:t>.</a:t>
            </a:r>
          </a:p>
          <a:p>
            <a:pPr lvl="1"/>
            <a:r>
              <a:rPr lang="en-US" altLang="zh-CN" dirty="0"/>
              <a:t>High collisions in a relatively large population. Track someone else is not feasible.</a:t>
            </a:r>
          </a:p>
          <a:p>
            <a:endParaRPr lang="en-US" altLang="zh-CN" dirty="0"/>
          </a:p>
          <a:p>
            <a:endParaRPr lang="zh-CN" altLang="en-US" dirty="0"/>
          </a:p>
          <a:p>
            <a:endParaRPr lang="zh-CN" altLang="en-US" dirty="0"/>
          </a:p>
        </p:txBody>
      </p:sp>
      <p:pic>
        <p:nvPicPr>
          <p:cNvPr id="4" name="图片 3"/>
          <p:cNvPicPr>
            <a:picLocks noChangeAspect="1"/>
          </p:cNvPicPr>
          <p:nvPr/>
        </p:nvPicPr>
        <p:blipFill>
          <a:blip r:embed="rId2"/>
          <a:stretch>
            <a:fillRect/>
          </a:stretch>
        </p:blipFill>
        <p:spPr>
          <a:xfrm>
            <a:off x="210845" y="4096034"/>
            <a:ext cx="11867509" cy="1731559"/>
          </a:xfrm>
          <a:prstGeom prst="rect">
            <a:avLst/>
          </a:prstGeom>
        </p:spPr>
      </p:pic>
    </p:spTree>
    <p:extLst>
      <p:ext uri="{BB962C8B-B14F-4D97-AF65-F5344CB8AC3E}">
        <p14:creationId xmlns:p14="http://schemas.microsoft.com/office/powerpoint/2010/main" val="20982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t>
            </a:r>
            <a:r>
              <a:rPr lang="en-US" altLang="zh-CN" dirty="0" smtClean="0"/>
              <a:t>work</a:t>
            </a:r>
            <a:endParaRPr lang="en-US" dirty="0"/>
          </a:p>
        </p:txBody>
      </p:sp>
      <p:sp>
        <p:nvSpPr>
          <p:cNvPr id="3" name="Content Placeholder 2"/>
          <p:cNvSpPr>
            <a:spLocks noGrp="1"/>
          </p:cNvSpPr>
          <p:nvPr>
            <p:ph idx="1"/>
          </p:nvPr>
        </p:nvSpPr>
        <p:spPr/>
        <p:txBody>
          <a:bodyPr/>
          <a:lstStyle/>
          <a:p>
            <a:r>
              <a:rPr lang="en-US" dirty="0"/>
              <a:t>I-pic: A platform for privacy-compliant image </a:t>
            </a:r>
            <a:r>
              <a:rPr lang="en-US" dirty="0" smtClean="0"/>
              <a:t>capture</a:t>
            </a:r>
          </a:p>
          <a:p>
            <a:pPr lvl="1"/>
            <a:r>
              <a:rPr lang="en-US" dirty="0"/>
              <a:t>Unlike our system, the I-pic platform relies on the cloud computing platform to help match faces, and the camera needs a GPU to process images</a:t>
            </a:r>
            <a:r>
              <a:rPr lang="en-US" dirty="0" smtClean="0"/>
              <a:t>.</a:t>
            </a:r>
          </a:p>
          <a:p>
            <a:r>
              <a:rPr lang="en-US" dirty="0" err="1"/>
              <a:t>HideMe</a:t>
            </a:r>
            <a:r>
              <a:rPr lang="en-US" dirty="0"/>
              <a:t>: </a:t>
            </a:r>
            <a:r>
              <a:rPr lang="en-US" dirty="0" smtClean="0"/>
              <a:t>Privacy-Preserving </a:t>
            </a:r>
            <a:r>
              <a:rPr lang="en-US" dirty="0"/>
              <a:t>Photo Sharing on Social </a:t>
            </a:r>
            <a:r>
              <a:rPr lang="en-US" dirty="0" smtClean="0"/>
              <a:t>Networks</a:t>
            </a:r>
          </a:p>
          <a:p>
            <a:pPr lvl="1"/>
            <a:r>
              <a:rPr lang="en-US" dirty="0" err="1" smtClean="0"/>
              <a:t>Hideme</a:t>
            </a:r>
            <a:r>
              <a:rPr lang="en-US" dirty="0" smtClean="0"/>
              <a:t> is </a:t>
            </a:r>
            <a:r>
              <a:rPr lang="en-US" dirty="0"/>
              <a:t>a plugin to existing photo sharing OSNs for preserving users’ privacy. Different from our work, which is a comprehensive system for mobile camera and covers both the photo-taking phase and sharing </a:t>
            </a:r>
            <a:r>
              <a:rPr lang="en-US" dirty="0" smtClean="0"/>
              <a:t>phase</a:t>
            </a:r>
          </a:p>
          <a:p>
            <a:r>
              <a:rPr lang="en-US" dirty="0" smtClean="0"/>
              <a:t>Privacy</a:t>
            </a:r>
            <a:r>
              <a:rPr lang="en-US" dirty="0"/>
              <a:t>. tag: Privacy concern expressed and </a:t>
            </a:r>
            <a:r>
              <a:rPr lang="en-US" dirty="0" smtClean="0"/>
              <a:t>respected</a:t>
            </a:r>
          </a:p>
          <a:p>
            <a:pPr lvl="1"/>
            <a:r>
              <a:rPr lang="en-US" dirty="0"/>
              <a:t>In their system, people use QR code printed in their T-shirts to express their privacy policies. Photographer's Camera scans the QR code to learn people's privacy policies. </a:t>
            </a:r>
          </a:p>
        </p:txBody>
      </p:sp>
    </p:spTree>
    <p:extLst>
      <p:ext uri="{BB962C8B-B14F-4D97-AF65-F5344CB8AC3E}">
        <p14:creationId xmlns:p14="http://schemas.microsoft.com/office/powerpoint/2010/main" val="203970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presented </a:t>
            </a:r>
            <a:r>
              <a:rPr lang="en-US" dirty="0" err="1"/>
              <a:t>iRyP</a:t>
            </a:r>
            <a:r>
              <a:rPr lang="en-US" dirty="0"/>
              <a:t>, </a:t>
            </a:r>
            <a:r>
              <a:rPr lang="en-US" dirty="0" smtClean="0"/>
              <a:t>a </a:t>
            </a:r>
            <a:r>
              <a:rPr lang="en-US" dirty="0"/>
              <a:t>purely </a:t>
            </a:r>
            <a:r>
              <a:rPr lang="en-US" dirty="0" smtClean="0"/>
              <a:t>edge-based </a:t>
            </a:r>
            <a:r>
              <a:rPr lang="en-US" dirty="0"/>
              <a:t>efficient privacy-respecting system for mobile devices</a:t>
            </a:r>
            <a:r>
              <a:rPr lang="en-US" dirty="0"/>
              <a:t>. </a:t>
            </a:r>
            <a:endParaRPr lang="en-US" dirty="0" smtClean="0"/>
          </a:p>
          <a:p>
            <a:r>
              <a:rPr lang="en-US" dirty="0" smtClean="0"/>
              <a:t>We </a:t>
            </a:r>
            <a:r>
              <a:rPr lang="en-US" dirty="0"/>
              <a:t>designed several efficient and effective mechanisms to boost up the accuracy of face matching based on perceptual hashing algorithm. </a:t>
            </a:r>
            <a:endParaRPr lang="en-US" dirty="0" smtClean="0"/>
          </a:p>
          <a:p>
            <a:r>
              <a:rPr lang="en-US" dirty="0" smtClean="0"/>
              <a:t>We presented an Android-platform </a:t>
            </a:r>
            <a:r>
              <a:rPr lang="en-US" dirty="0"/>
              <a:t>based prototype, and performed various experiments. We showed that our system has high usability and good accuracy. </a:t>
            </a:r>
          </a:p>
        </p:txBody>
      </p:sp>
    </p:spTree>
    <p:extLst>
      <p:ext uri="{BB962C8B-B14F-4D97-AF65-F5344CB8AC3E}">
        <p14:creationId xmlns:p14="http://schemas.microsoft.com/office/powerpoint/2010/main" val="1509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496" y="1389063"/>
            <a:ext cx="6325007" cy="4741862"/>
          </a:xfrm>
        </p:spPr>
      </p:pic>
    </p:spTree>
    <p:extLst>
      <p:ext uri="{BB962C8B-B14F-4D97-AF65-F5344CB8AC3E}">
        <p14:creationId xmlns:p14="http://schemas.microsoft.com/office/powerpoint/2010/main" val="39724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Camera </a:t>
            </a:r>
            <a:r>
              <a:rPr lang="en-US" altLang="zh-CN" dirty="0" smtClean="0"/>
              <a:t>Privacy </a:t>
            </a:r>
            <a:r>
              <a:rPr lang="en-US" altLang="zh-CN" dirty="0"/>
              <a:t>E</a:t>
            </a:r>
            <a:r>
              <a:rPr lang="en-US" altLang="zh-CN" dirty="0" smtClean="0"/>
              <a:t>xample</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002" y="3917725"/>
            <a:ext cx="2227371" cy="221252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95" y="1469425"/>
            <a:ext cx="6463545" cy="4660822"/>
          </a:xfrm>
          <a:prstGeom prst="rect">
            <a:avLst/>
          </a:prstGeom>
        </p:spPr>
      </p:pic>
      <p:sp>
        <p:nvSpPr>
          <p:cNvPr id="6" name="矩形 5"/>
          <p:cNvSpPr/>
          <p:nvPr/>
        </p:nvSpPr>
        <p:spPr>
          <a:xfrm>
            <a:off x="4368111" y="3749865"/>
            <a:ext cx="232683" cy="232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65600" y="4187430"/>
            <a:ext cx="673552" cy="673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7" idx="1"/>
            <a:endCxn id="6" idx="3"/>
          </p:cNvCxnSpPr>
          <p:nvPr/>
        </p:nvCxnSpPr>
        <p:spPr>
          <a:xfrm flipH="1" flipV="1">
            <a:off x="4600794" y="3866207"/>
            <a:ext cx="3464806" cy="6579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圆角矩形标注 8"/>
          <p:cNvSpPr/>
          <p:nvPr/>
        </p:nvSpPr>
        <p:spPr>
          <a:xfrm>
            <a:off x="7377340" y="2535816"/>
            <a:ext cx="3789737" cy="1101299"/>
          </a:xfrm>
          <a:prstGeom prst="wedgeRoundRectCallout">
            <a:avLst>
              <a:gd name="adj1" fmla="val -21755"/>
              <a:gd name="adj2" fmla="val 98973"/>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I do not want anyone to </a:t>
            </a:r>
            <a:r>
              <a:rPr lang="en-US" altLang="zh-CN" dirty="0">
                <a:solidFill>
                  <a:schemeClr val="tx1"/>
                </a:solidFill>
              </a:rPr>
              <a:t>track me and record when and where I show up.</a:t>
            </a:r>
            <a:endParaRPr lang="zh-CN" altLang="en-US" dirty="0">
              <a:solidFill>
                <a:schemeClr val="tx1"/>
              </a:solidFill>
            </a:endParaRPr>
          </a:p>
        </p:txBody>
      </p:sp>
    </p:spTree>
    <p:extLst>
      <p:ext uri="{BB962C8B-B14F-4D97-AF65-F5344CB8AC3E}">
        <p14:creationId xmlns:p14="http://schemas.microsoft.com/office/powerpoint/2010/main" val="17634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User </a:t>
            </a:r>
            <a:r>
              <a:rPr lang="en-US" altLang="zh-CN" dirty="0"/>
              <a:t>studies </a:t>
            </a:r>
            <a:r>
              <a:rPr lang="en-US" altLang="zh-CN" dirty="0" smtClean="0"/>
              <a:t>have shown </a:t>
            </a:r>
            <a:endParaRPr lang="zh-CN" altLang="en-US" dirty="0"/>
          </a:p>
        </p:txBody>
      </p:sp>
      <p:sp>
        <p:nvSpPr>
          <p:cNvPr id="3" name="内容占位符 2"/>
          <p:cNvSpPr>
            <a:spLocks noGrp="1"/>
          </p:cNvSpPr>
          <p:nvPr>
            <p:ph idx="1"/>
          </p:nvPr>
        </p:nvSpPr>
        <p:spPr/>
        <p:txBody>
          <a:bodyPr/>
          <a:lstStyle/>
          <a:p>
            <a:r>
              <a:rPr lang="en-US" altLang="zh-CN" dirty="0"/>
              <a:t>Many people do care about this privacy issue [1][2][3</a:t>
            </a:r>
            <a:r>
              <a:rPr lang="en-US" altLang="zh-CN" dirty="0" smtClean="0"/>
              <a:t>].</a:t>
            </a:r>
          </a:p>
          <a:p>
            <a:pPr lvl="1"/>
            <a:r>
              <a:rPr lang="en-US" altLang="zh-CN" dirty="0"/>
              <a:t>[1] “Privacy behaviors of </a:t>
            </a:r>
            <a:r>
              <a:rPr lang="en-US" altLang="zh-CN" dirty="0" err="1"/>
              <a:t>lifeloggers</a:t>
            </a:r>
            <a:r>
              <a:rPr lang="en-US" altLang="zh-CN" dirty="0"/>
              <a:t> using wearable cameras,” in ACM </a:t>
            </a:r>
            <a:r>
              <a:rPr lang="en-US" altLang="zh-CN" dirty="0" err="1"/>
              <a:t>UbiComp</a:t>
            </a:r>
            <a:r>
              <a:rPr lang="en-US" altLang="zh-CN" dirty="0"/>
              <a:t> </a:t>
            </a:r>
            <a:r>
              <a:rPr lang="en-US" altLang="zh-CN" dirty="0" smtClean="0"/>
              <a:t>2014</a:t>
            </a:r>
          </a:p>
          <a:p>
            <a:pPr lvl="1"/>
            <a:r>
              <a:rPr lang="en-US" altLang="zh-CN" dirty="0"/>
              <a:t>[2] “In situ with bystanders of augmented reality glasses: Perspectives on recording and privacy-mediating technologies,” in ACM conference on Human factors in computing systems </a:t>
            </a:r>
            <a:r>
              <a:rPr lang="en-US" altLang="zh-CN" dirty="0" smtClean="0"/>
              <a:t>2014</a:t>
            </a:r>
          </a:p>
          <a:p>
            <a:pPr lvl="1"/>
            <a:r>
              <a:rPr lang="en-US" altLang="zh-CN" dirty="0"/>
              <a:t>[3] “I-pic: A platform for privacy-compliant image capture,” in ACM </a:t>
            </a:r>
            <a:r>
              <a:rPr lang="en-US" altLang="zh-CN" dirty="0" err="1"/>
              <a:t>Mobisys</a:t>
            </a:r>
            <a:r>
              <a:rPr lang="en-US" altLang="zh-CN" dirty="0"/>
              <a:t> 2016.</a:t>
            </a:r>
          </a:p>
          <a:p>
            <a:r>
              <a:rPr lang="en-US" altLang="zh-CN" dirty="0" smtClean="0"/>
              <a:t>People </a:t>
            </a:r>
            <a:r>
              <a:rPr lang="en-US" altLang="zh-CN" dirty="0"/>
              <a:t>want to customize their own context-dependable policies [3</a:t>
            </a:r>
            <a:r>
              <a:rPr lang="en-US" altLang="zh-CN" dirty="0" smtClean="0"/>
              <a:t>].</a:t>
            </a:r>
          </a:p>
          <a:p>
            <a:r>
              <a:rPr lang="en-US" altLang="zh-CN" dirty="0" smtClean="0"/>
              <a:t>Camera </a:t>
            </a:r>
            <a:r>
              <a:rPr lang="en-US" altLang="zh-CN" dirty="0"/>
              <a:t>users would choose to comply with the privacy preferences of friends and strangers, as long as doing so would not interfere with the spontaneity of media recording [3].</a:t>
            </a:r>
          </a:p>
          <a:p>
            <a:endParaRPr lang="en-US" altLang="zh-CN" dirty="0"/>
          </a:p>
          <a:p>
            <a:pPr marL="0" indent="0">
              <a:buNone/>
            </a:pPr>
            <a:endParaRPr lang="en-US" altLang="zh-CN" dirty="0"/>
          </a:p>
          <a:p>
            <a:endParaRPr lang="en-US" altLang="zh-CN" dirty="0"/>
          </a:p>
          <a:p>
            <a:endParaRPr lang="en-US" altLang="zh-CN" dirty="0"/>
          </a:p>
          <a:p>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88955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Design Goal and Research </a:t>
            </a:r>
            <a:r>
              <a:rPr lang="en-US" altLang="zh-CN" dirty="0" smtClean="0"/>
              <a:t>Questions:</a:t>
            </a:r>
            <a:endParaRPr lang="zh-CN" altLang="en-US" dirty="0"/>
          </a:p>
        </p:txBody>
      </p:sp>
      <p:sp>
        <p:nvSpPr>
          <p:cNvPr id="3" name="内容占位符 2"/>
          <p:cNvSpPr>
            <a:spLocks noGrp="1"/>
          </p:cNvSpPr>
          <p:nvPr>
            <p:ph idx="1"/>
          </p:nvPr>
        </p:nvSpPr>
        <p:spPr>
          <a:xfrm>
            <a:off x="609600" y="4257040"/>
            <a:ext cx="10972800" cy="1873207"/>
          </a:xfrm>
        </p:spPr>
        <p:txBody>
          <a:bodyPr/>
          <a:lstStyle/>
          <a:p>
            <a:r>
              <a:rPr lang="en-US" altLang="zh-CN" dirty="0"/>
              <a:t>How do people define their privacy policies</a:t>
            </a:r>
            <a:r>
              <a:rPr lang="en-US" altLang="zh-CN" dirty="0" smtClean="0"/>
              <a:t>?</a:t>
            </a:r>
            <a:endParaRPr lang="en-US" altLang="zh-CN" dirty="0"/>
          </a:p>
          <a:p>
            <a:r>
              <a:rPr lang="en-US" altLang="zh-CN" dirty="0"/>
              <a:t>How do they share the policies</a:t>
            </a:r>
            <a:r>
              <a:rPr lang="en-US" altLang="zh-CN" dirty="0" smtClean="0"/>
              <a:t>?</a:t>
            </a:r>
            <a:endParaRPr lang="en-US" altLang="zh-CN" dirty="0"/>
          </a:p>
          <a:p>
            <a:r>
              <a:rPr lang="en-US" altLang="zh-CN" dirty="0"/>
              <a:t>How to match an </a:t>
            </a:r>
            <a:r>
              <a:rPr lang="en-US" altLang="zh-CN" dirty="0" smtClean="0"/>
              <a:t>face </a:t>
            </a:r>
            <a:r>
              <a:rPr lang="en-US" altLang="zh-CN" dirty="0"/>
              <a:t>in the view</a:t>
            </a:r>
            <a:r>
              <a:rPr lang="en-US" altLang="zh-CN" dirty="0" smtClean="0"/>
              <a:t>?</a:t>
            </a:r>
            <a:endParaRPr lang="en-US" altLang="zh-CN" dirty="0"/>
          </a:p>
          <a:p>
            <a:r>
              <a:rPr lang="en-US" altLang="zh-CN" dirty="0"/>
              <a:t>How to protect </a:t>
            </a:r>
            <a:r>
              <a:rPr lang="en-US" altLang="zh-CN" dirty="0" smtClean="0"/>
              <a:t>visual </a:t>
            </a:r>
            <a:r>
              <a:rPr lang="en-US" altLang="zh-CN" dirty="0"/>
              <a:t>privacy?</a:t>
            </a:r>
          </a:p>
          <a:p>
            <a:endParaRPr lang="en-US" altLang="zh-CN"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040" y="1329655"/>
            <a:ext cx="4388881" cy="2927385"/>
          </a:xfrm>
          <a:prstGeom prst="rect">
            <a:avLst/>
          </a:prstGeom>
        </p:spPr>
      </p:pic>
    </p:spTree>
    <p:extLst>
      <p:ext uri="{BB962C8B-B14F-4D97-AF65-F5344CB8AC3E}">
        <p14:creationId xmlns:p14="http://schemas.microsoft.com/office/powerpoint/2010/main" val="34927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to define privacy policies?</a:t>
            </a:r>
            <a:endParaRPr lang="zh-CN" altLang="en-US" dirty="0"/>
          </a:p>
        </p:txBody>
      </p:sp>
      <p:sp>
        <p:nvSpPr>
          <p:cNvPr id="3" name="内容占位符 2"/>
          <p:cNvSpPr>
            <a:spLocks noGrp="1"/>
          </p:cNvSpPr>
          <p:nvPr>
            <p:ph idx="1"/>
          </p:nvPr>
        </p:nvSpPr>
        <p:spPr>
          <a:xfrm>
            <a:off x="5769429" y="1388384"/>
            <a:ext cx="5812971" cy="4741863"/>
          </a:xfrm>
        </p:spPr>
        <p:txBody>
          <a:bodyPr/>
          <a:lstStyle/>
          <a:p>
            <a:r>
              <a:rPr lang="en-US" altLang="zh-CN" dirty="0" smtClean="0"/>
              <a:t>Policy encoding:</a:t>
            </a:r>
          </a:p>
          <a:p>
            <a:pPr lvl="1"/>
            <a:r>
              <a:rPr lang="en-US" altLang="zh-CN" dirty="0"/>
              <a:t>0 = </a:t>
            </a:r>
            <a:r>
              <a:rPr lang="en-US" altLang="zh-CN" dirty="0"/>
              <a:t>no </a:t>
            </a:r>
            <a:r>
              <a:rPr lang="en-US" altLang="zh-CN" dirty="0" smtClean="0"/>
              <a:t>photography, no share</a:t>
            </a:r>
          </a:p>
          <a:p>
            <a:pPr lvl="1"/>
            <a:r>
              <a:rPr lang="en-US" altLang="zh-CN" dirty="0" smtClean="0"/>
              <a:t>1 = allow photography, allow share on Facebook</a:t>
            </a:r>
          </a:p>
          <a:p>
            <a:pPr lvl="1"/>
            <a:r>
              <a:rPr lang="en-US" altLang="zh-CN" dirty="0" smtClean="0"/>
              <a:t>2 = </a:t>
            </a:r>
            <a:r>
              <a:rPr lang="en-US" altLang="zh-CN" dirty="0"/>
              <a:t>allow photography, allow share on </a:t>
            </a:r>
            <a:r>
              <a:rPr lang="en-US" altLang="zh-CN" dirty="0" smtClean="0"/>
              <a:t>Instagram</a:t>
            </a:r>
          </a:p>
          <a:p>
            <a:pPr lvl="1"/>
            <a:r>
              <a:rPr lang="en-US" altLang="zh-CN" dirty="0" smtClean="0"/>
              <a:t>…</a:t>
            </a:r>
          </a:p>
          <a:p>
            <a:pPr lvl="1"/>
            <a:r>
              <a:rPr lang="en-US" altLang="zh-CN" dirty="0" smtClean="0"/>
              <a:t>65535 = allow </a:t>
            </a:r>
            <a:r>
              <a:rPr lang="en-US" altLang="zh-CN" dirty="0"/>
              <a:t>photography, allow </a:t>
            </a:r>
            <a:r>
              <a:rPr lang="en-US" altLang="zh-CN" dirty="0" smtClean="0"/>
              <a:t>share anywhere</a:t>
            </a:r>
            <a:endParaRPr lang="en-US" altLang="zh-CN" dirty="0"/>
          </a:p>
          <a:p>
            <a:pPr lvl="1"/>
            <a:endParaRPr lang="en-US" altLang="zh-CN"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650264"/>
            <a:ext cx="5125964" cy="2110455"/>
          </a:xfrm>
          <a:prstGeom prst="rect">
            <a:avLst/>
          </a:prstGeom>
        </p:spPr>
      </p:pic>
      <p:sp>
        <p:nvSpPr>
          <p:cNvPr id="5" name="圆角矩形标注 4"/>
          <p:cNvSpPr/>
          <p:nvPr/>
        </p:nvSpPr>
        <p:spPr>
          <a:xfrm>
            <a:off x="609600" y="1778910"/>
            <a:ext cx="5159829" cy="1308019"/>
          </a:xfrm>
          <a:prstGeom prst="wedgeRoundRectCallout">
            <a:avLst>
              <a:gd name="adj1" fmla="val 23721"/>
              <a:gd name="adj2" fmla="val 97251"/>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2"/>
                </a:solidFill>
              </a:rPr>
              <a:t>I am Bob. My privacy policy is “photographing allowed but no sharing”. In </a:t>
            </a:r>
            <a:r>
              <a:rPr lang="en-US" altLang="zh-CN" sz="2000" dirty="0" err="1" smtClean="0">
                <a:solidFill>
                  <a:schemeClr val="tx2"/>
                </a:solidFill>
              </a:rPr>
              <a:t>iRyP</a:t>
            </a:r>
            <a:r>
              <a:rPr lang="en-US" altLang="zh-CN" sz="2000" dirty="0">
                <a:solidFill>
                  <a:schemeClr val="tx2"/>
                </a:solidFill>
              </a:rPr>
              <a:t> </a:t>
            </a:r>
            <a:r>
              <a:rPr lang="en-US" altLang="zh-CN" sz="2000" dirty="0" smtClean="0">
                <a:solidFill>
                  <a:schemeClr val="tx2"/>
                </a:solidFill>
              </a:rPr>
              <a:t>system, this policy can be coded in two bytes for a limited number of scenarios.</a:t>
            </a:r>
            <a:endParaRPr lang="zh-CN" altLang="en-US" sz="2000" dirty="0">
              <a:solidFill>
                <a:schemeClr val="tx2"/>
              </a:solidFill>
            </a:endParaRPr>
          </a:p>
        </p:txBody>
      </p:sp>
    </p:spTree>
    <p:extLst>
      <p:ext uri="{BB962C8B-B14F-4D97-AF65-F5344CB8AC3E}">
        <p14:creationId xmlns:p14="http://schemas.microsoft.com/office/powerpoint/2010/main" val="38164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to share policies?</a:t>
            </a:r>
            <a:endParaRPr lang="zh-CN" altLang="en-US" dirty="0"/>
          </a:p>
        </p:txBody>
      </p:sp>
      <p:pic>
        <p:nvPicPr>
          <p:cNvPr id="8"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81352" y="1633078"/>
            <a:ext cx="1115492" cy="203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Image result for bluetooth low ener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0443" y="2216503"/>
            <a:ext cx="750637" cy="750637"/>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467" y="1752232"/>
            <a:ext cx="787142" cy="1906276"/>
          </a:xfrm>
          <a:prstGeom prst="rect">
            <a:avLst/>
          </a:prstGeom>
        </p:spPr>
      </p:pic>
      <p:pic>
        <p:nvPicPr>
          <p:cNvPr id="11"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821744" y="2037602"/>
            <a:ext cx="567775" cy="1000632"/>
          </a:xfrm>
          <a:prstGeom prst="rect">
            <a:avLst/>
          </a:prstGeom>
        </p:spPr>
      </p:pic>
      <p:sp>
        <p:nvSpPr>
          <p:cNvPr id="12" name="文本框 11"/>
          <p:cNvSpPr txBox="1"/>
          <p:nvPr/>
        </p:nvSpPr>
        <p:spPr>
          <a:xfrm>
            <a:off x="6105631" y="3729980"/>
            <a:ext cx="2924327" cy="400110"/>
          </a:xfrm>
          <a:prstGeom prst="rect">
            <a:avLst/>
          </a:prstGeom>
          <a:noFill/>
        </p:spPr>
        <p:txBody>
          <a:bodyPr wrap="none" rtlCol="0">
            <a:spAutoFit/>
          </a:bodyPr>
          <a:lstStyle/>
          <a:p>
            <a:pPr algn="ctr"/>
            <a:r>
              <a:rPr lang="en-US" altLang="zh-CN" sz="2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Alice’s Phone(camera)</a:t>
            </a:r>
            <a:endParaRPr lang="en-US"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85"/>
          <p:cNvSpPr txBox="1"/>
          <p:nvPr/>
        </p:nvSpPr>
        <p:spPr>
          <a:xfrm>
            <a:off x="2985993" y="3582072"/>
            <a:ext cx="2411366" cy="400110"/>
          </a:xfrm>
          <a:prstGeom prst="rect">
            <a:avLst/>
          </a:prstGeom>
          <a:noFill/>
        </p:spPr>
        <p:txBody>
          <a:bodyPr wrap="none" rtlCol="0">
            <a:spAutoFit/>
          </a:bodyPr>
          <a:lstStyle/>
          <a:p>
            <a:pPr algn="ctr"/>
            <a:r>
              <a:rPr lang="en-US" altLang="zh-CN" sz="2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Bob’s Smartwatch</a:t>
            </a:r>
            <a:endParaRPr lang="en-US" altLang="zh-CN" sz="2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4785086" y="1335728"/>
            <a:ext cx="1839584" cy="584775"/>
          </a:xfrm>
          <a:prstGeom prst="rect">
            <a:avLst/>
          </a:prstGeom>
          <a:noFill/>
        </p:spPr>
        <p:txBody>
          <a:bodyPr wrap="square" rtlCol="0">
            <a:spAutoFit/>
          </a:bodyPr>
          <a:lstStyle/>
          <a:p>
            <a:pPr algn="ctr"/>
            <a:r>
              <a:rPr lang="en-US" altLang="zh-CN" sz="1600" b="1" dirty="0">
                <a:solidFill>
                  <a:schemeClr val="tx2"/>
                </a:solidFill>
                <a:latin typeface="微软雅黑" panose="020B0503020204020204" pitchFamily="34" charset="-122"/>
                <a:ea typeface="微软雅黑" panose="020B0503020204020204" pitchFamily="34" charset="-122"/>
              </a:rPr>
              <a:t>BLE Broadcasting</a:t>
            </a:r>
          </a:p>
        </p:txBody>
      </p:sp>
      <p:sp>
        <p:nvSpPr>
          <p:cNvPr id="15" name="内容占位符 2"/>
          <p:cNvSpPr txBox="1">
            <a:spLocks/>
          </p:cNvSpPr>
          <p:nvPr/>
        </p:nvSpPr>
        <p:spPr>
          <a:xfrm>
            <a:off x="919119" y="4177609"/>
            <a:ext cx="10353762" cy="1580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a:lnSpc>
                <a:spcPct val="100000"/>
              </a:lnSpc>
            </a:pPr>
            <a:r>
              <a:rPr lang="en-US" altLang="zh-CN" sz="2400" dirty="0" smtClean="0">
                <a:solidFill>
                  <a:schemeClr val="tx2"/>
                </a:solidFill>
              </a:rPr>
              <a:t>There </a:t>
            </a:r>
            <a:r>
              <a:rPr lang="en-US" altLang="zh-CN" sz="2400" dirty="0" smtClean="0">
                <a:solidFill>
                  <a:schemeClr val="tx2"/>
                </a:solidFill>
              </a:rPr>
              <a:t>are up to 24 </a:t>
            </a:r>
            <a:r>
              <a:rPr lang="en-US" altLang="zh-CN" sz="2400" dirty="0">
                <a:solidFill>
                  <a:schemeClr val="tx2"/>
                </a:solidFill>
              </a:rPr>
              <a:t>bytes in </a:t>
            </a:r>
            <a:r>
              <a:rPr lang="en-US" altLang="zh-CN" sz="2400" dirty="0" smtClean="0">
                <a:solidFill>
                  <a:schemeClr val="tx2"/>
                </a:solidFill>
              </a:rPr>
              <a:t>each advertising message </a:t>
            </a:r>
            <a:r>
              <a:rPr lang="en-US" altLang="zh-CN" sz="2400" dirty="0">
                <a:solidFill>
                  <a:schemeClr val="tx2"/>
                </a:solidFill>
              </a:rPr>
              <a:t>to piggyback one's own data without affecting the normal operation of BLE.</a:t>
            </a:r>
          </a:p>
        </p:txBody>
      </p:sp>
    </p:spTree>
    <p:extLst>
      <p:ext uri="{BB962C8B-B14F-4D97-AF65-F5344CB8AC3E}">
        <p14:creationId xmlns:p14="http://schemas.microsoft.com/office/powerpoint/2010/main" val="22622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fade">
                                      <p:cBhvr>
                                        <p:cTn id="3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Face Detection Algorithm</a:t>
            </a:r>
            <a:endParaRPr lang="zh-CN" altLang="en-US" dirty="0"/>
          </a:p>
        </p:txBody>
      </p:sp>
      <p:sp>
        <p:nvSpPr>
          <p:cNvPr id="3" name="内容占位符 2"/>
          <p:cNvSpPr>
            <a:spLocks noGrp="1"/>
          </p:cNvSpPr>
          <p:nvPr>
            <p:ph idx="1"/>
          </p:nvPr>
        </p:nvSpPr>
        <p:spPr/>
        <p:txBody>
          <a:bodyPr/>
          <a:lstStyle/>
          <a:p>
            <a:r>
              <a:rPr lang="en-US" altLang="zh-CN" dirty="0" smtClean="0"/>
              <a:t>Algorithm requirements: </a:t>
            </a:r>
            <a:r>
              <a:rPr lang="en-US" altLang="zh-CN" dirty="0"/>
              <a:t>high efficiency, high accuracy, side faces detection, and landmarks detection</a:t>
            </a:r>
            <a:r>
              <a:rPr lang="en-US" altLang="zh-CN" dirty="0" smtClean="0"/>
              <a:t>.</a:t>
            </a:r>
          </a:p>
          <a:p>
            <a:endParaRPr lang="en-US" altLang="zh-CN" dirty="0"/>
          </a:p>
          <a:p>
            <a:endParaRPr lang="en-US" altLang="zh-CN" dirty="0" smtClean="0"/>
          </a:p>
          <a:p>
            <a:endParaRPr lang="en-US" altLang="zh-CN" dirty="0"/>
          </a:p>
          <a:p>
            <a:r>
              <a:rPr lang="en-US" altLang="zh-CN" dirty="0"/>
              <a:t>DPM v5, Faster R-CNN, and YOLO require GPU.</a:t>
            </a:r>
          </a:p>
          <a:p>
            <a:r>
              <a:rPr lang="en-US" altLang="zh-CN" dirty="0" err="1"/>
              <a:t>OpenCV</a:t>
            </a:r>
            <a:r>
              <a:rPr lang="en-US" altLang="zh-CN" dirty="0"/>
              <a:t> with </a:t>
            </a:r>
            <a:r>
              <a:rPr lang="en-US" altLang="zh-CN" dirty="0" err="1"/>
              <a:t>haar</a:t>
            </a:r>
            <a:r>
              <a:rPr lang="en-US" altLang="zh-CN" dirty="0"/>
              <a:t> cascades are not good at detecting side faces.</a:t>
            </a:r>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7804" y="3759315"/>
            <a:ext cx="1321377" cy="85142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676" y="2224821"/>
            <a:ext cx="4243826" cy="1709000"/>
          </a:xfrm>
          <a:prstGeom prst="rect">
            <a:avLst/>
          </a:prstGeom>
        </p:spPr>
      </p:pic>
      <p:pic>
        <p:nvPicPr>
          <p:cNvPr id="6" name="图片 5"/>
          <p:cNvPicPr>
            <a:picLocks noChangeAspect="1"/>
          </p:cNvPicPr>
          <p:nvPr/>
        </p:nvPicPr>
        <p:blipFill>
          <a:blip r:embed="rId4"/>
          <a:stretch>
            <a:fillRect/>
          </a:stretch>
        </p:blipFill>
        <p:spPr>
          <a:xfrm>
            <a:off x="10449785" y="4268264"/>
            <a:ext cx="944746" cy="1138757"/>
          </a:xfrm>
          <a:prstGeom prst="rect">
            <a:avLst/>
          </a:prstGeom>
        </p:spPr>
      </p:pic>
    </p:spTree>
    <p:extLst>
      <p:ext uri="{BB962C8B-B14F-4D97-AF65-F5344CB8AC3E}">
        <p14:creationId xmlns:p14="http://schemas.microsoft.com/office/powerpoint/2010/main" val="5024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Why </a:t>
            </a:r>
            <a:r>
              <a:rPr lang="en-US" altLang="zh-CN" dirty="0" err="1"/>
              <a:t>SeetaFace</a:t>
            </a:r>
            <a:r>
              <a:rPr lang="en-US" altLang="zh-CN" dirty="0"/>
              <a:t>?</a:t>
            </a:r>
            <a:endParaRPr lang="zh-CN" altLang="en-US" dirty="0"/>
          </a:p>
        </p:txBody>
      </p:sp>
      <p:sp>
        <p:nvSpPr>
          <p:cNvPr id="3" name="内容占位符 2"/>
          <p:cNvSpPr>
            <a:spLocks noGrp="1"/>
          </p:cNvSpPr>
          <p:nvPr>
            <p:ph idx="1"/>
          </p:nvPr>
        </p:nvSpPr>
        <p:spPr/>
        <p:txBody>
          <a:bodyPr/>
          <a:lstStyle/>
          <a:p>
            <a:r>
              <a:rPr lang="en-US" altLang="zh-CN" dirty="0" smtClean="0"/>
              <a:t>We </a:t>
            </a:r>
            <a:r>
              <a:rPr lang="en-US" altLang="zh-CN" dirty="0"/>
              <a:t>use </a:t>
            </a:r>
            <a:r>
              <a:rPr lang="en-US" altLang="zh-CN" dirty="0" err="1"/>
              <a:t>SeetaFace</a:t>
            </a:r>
            <a:r>
              <a:rPr lang="en-US" altLang="zh-CN" dirty="0"/>
              <a:t>, which has high accuracy, high efficiency, and is good at side faces and landmarks detection</a:t>
            </a:r>
            <a:r>
              <a:rPr lang="en-US" altLang="zh-CN" dirty="0" smtClean="0"/>
              <a:t>.</a:t>
            </a:r>
          </a:p>
          <a:p>
            <a:r>
              <a:rPr lang="en-US" altLang="zh-CN" dirty="0" err="1" smtClean="0"/>
              <a:t>Seetaface</a:t>
            </a:r>
            <a:r>
              <a:rPr lang="en-US" altLang="zh-CN" dirty="0" smtClean="0"/>
              <a:t> does </a:t>
            </a:r>
            <a:r>
              <a:rPr lang="en-US" altLang="zh-CN" dirty="0"/>
              <a:t>not need </a:t>
            </a:r>
            <a:r>
              <a:rPr lang="en-US" altLang="zh-CN" dirty="0" smtClean="0"/>
              <a:t>GPU.</a:t>
            </a:r>
          </a:p>
          <a:p>
            <a:r>
              <a:rPr lang="en-US" altLang="zh-CN" dirty="0" err="1" smtClean="0"/>
              <a:t>Seetaface</a:t>
            </a:r>
            <a:r>
              <a:rPr lang="en-US" altLang="zh-CN" dirty="0" smtClean="0"/>
              <a:t> detects all angles faces.</a:t>
            </a:r>
            <a:endParaRPr lang="zh-CN" altLang="en-US" dirty="0"/>
          </a:p>
          <a:p>
            <a:endParaRPr lang="zh-CN" altLang="en-US" dirty="0"/>
          </a:p>
        </p:txBody>
      </p:sp>
      <p:pic>
        <p:nvPicPr>
          <p:cNvPr id="5" name="图片 4"/>
          <p:cNvPicPr>
            <a:picLocks noChangeAspect="1"/>
          </p:cNvPicPr>
          <p:nvPr/>
        </p:nvPicPr>
        <p:blipFill>
          <a:blip r:embed="rId2"/>
          <a:stretch>
            <a:fillRect/>
          </a:stretch>
        </p:blipFill>
        <p:spPr>
          <a:xfrm>
            <a:off x="812800" y="3453035"/>
            <a:ext cx="5506720" cy="2764074"/>
          </a:xfrm>
          <a:prstGeom prst="rect">
            <a:avLst/>
          </a:prstGeom>
        </p:spPr>
      </p:pic>
    </p:spTree>
    <p:extLst>
      <p:ext uri="{BB962C8B-B14F-4D97-AF65-F5344CB8AC3E}">
        <p14:creationId xmlns:p14="http://schemas.microsoft.com/office/powerpoint/2010/main" val="2131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12825"/>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A000120141114A01PWBG">
  <a:themeElements>
    <a:clrScheme name="自定义 1">
      <a:dk1>
        <a:srgbClr val="7F7F7F"/>
      </a:dk1>
      <a:lt1>
        <a:sysClr val="window" lastClr="CEEACA"/>
      </a:lt1>
      <a:dk2>
        <a:srgbClr val="35322F"/>
      </a:dk2>
      <a:lt2>
        <a:srgbClr val="E3DED1"/>
      </a:lt2>
      <a:accent1>
        <a:srgbClr val="1C546B"/>
      </a:accent1>
      <a:accent2>
        <a:srgbClr val="5990B5"/>
      </a:accent2>
      <a:accent3>
        <a:srgbClr val="616B95"/>
      </a:accent3>
      <a:accent4>
        <a:srgbClr val="B6AC88"/>
      </a:accent4>
      <a:accent5>
        <a:srgbClr val="A9A747"/>
      </a:accent5>
      <a:accent6>
        <a:srgbClr val="DDA811"/>
      </a:accent6>
      <a:hlink>
        <a:srgbClr val="96608E"/>
      </a:hlink>
      <a:folHlink>
        <a:srgbClr val="2B953D"/>
      </a:folHlink>
    </a:clrScheme>
    <a:fontScheme name="自定义 1">
      <a:majorFont>
        <a:latin typeface="Arial Black"/>
        <a:ea typeface="微软雅黑"/>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637285442799202818</Template>
  <TotalTime>5237</TotalTime>
  <Words>1170</Words>
  <Application>Microsoft Office PowerPoint</Application>
  <PresentationFormat>宽屏</PresentationFormat>
  <Paragraphs>139</Paragraphs>
  <Slides>23</Slides>
  <Notes>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23</vt:i4>
      </vt:variant>
    </vt:vector>
  </HeadingPairs>
  <TitlesOfParts>
    <vt:vector size="34" baseType="lpstr">
      <vt:lpstr>等线</vt:lpstr>
      <vt:lpstr>华文中宋</vt:lpstr>
      <vt:lpstr>宋体</vt:lpstr>
      <vt:lpstr>Microsoft YaHei</vt:lpstr>
      <vt:lpstr>Microsoft YaHei</vt:lpstr>
      <vt:lpstr>幼圆</vt:lpstr>
      <vt:lpstr>Arial</vt:lpstr>
      <vt:lpstr>Arial Black</vt:lpstr>
      <vt:lpstr>Wingdings</vt:lpstr>
      <vt:lpstr>Wingdings 2</vt:lpstr>
      <vt:lpstr>A000120141114A01PWBG</vt:lpstr>
      <vt:lpstr>iRyP: A Purely Edge-based Privacy-Respecting System for Mobile Cameras</vt:lpstr>
      <vt:lpstr>Mobile/Wearable devices growing popular </vt:lpstr>
      <vt:lpstr>Camera Privacy Example</vt:lpstr>
      <vt:lpstr>User studies have shown </vt:lpstr>
      <vt:lpstr>Design Goal and Research Questions:</vt:lpstr>
      <vt:lpstr>How to define privacy policies?</vt:lpstr>
      <vt:lpstr>How to share policies?</vt:lpstr>
      <vt:lpstr>Face Detection Algorithm</vt:lpstr>
      <vt:lpstr>Why SeetaFace?</vt:lpstr>
      <vt:lpstr>Face Perceptual Hashing</vt:lpstr>
      <vt:lpstr>Robustness of Face Perceptual Hashing </vt:lpstr>
      <vt:lpstr>Face Normalization</vt:lpstr>
      <vt:lpstr>Face Matching</vt:lpstr>
      <vt:lpstr>How to protect privacy?</vt:lpstr>
      <vt:lpstr>System Architecture</vt:lpstr>
      <vt:lpstr>Implementation</vt:lpstr>
      <vt:lpstr>Thresholds of Three Faces</vt:lpstr>
      <vt:lpstr>Overhead Evaluation</vt:lpstr>
      <vt:lpstr>Real World Test</vt:lpstr>
      <vt:lpstr>Security and Privacy Analysis</vt:lpstr>
      <vt:lpstr>Existing work</vt:lpstr>
      <vt:lpstr>Conclusion</vt:lpstr>
      <vt:lpstr>PowerPoint 演示文稿</vt:lpstr>
    </vt:vector>
  </TitlesOfParts>
  <Company>HKHK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 parker</dc:creator>
  <cp:lastModifiedBy>peter parker</cp:lastModifiedBy>
  <cp:revision>125</cp:revision>
  <dcterms:created xsi:type="dcterms:W3CDTF">2020-06-24T01:23:21Z</dcterms:created>
  <dcterms:modified xsi:type="dcterms:W3CDTF">2020-06-28T23:24:08Z</dcterms:modified>
</cp:coreProperties>
</file>